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6" r:id="rId2"/>
    <p:sldId id="327" r:id="rId3"/>
    <p:sldId id="320" r:id="rId4"/>
    <p:sldId id="289" r:id="rId5"/>
    <p:sldId id="275" r:id="rId6"/>
    <p:sldId id="285" r:id="rId7"/>
    <p:sldId id="286" r:id="rId8"/>
    <p:sldId id="287" r:id="rId9"/>
    <p:sldId id="315" r:id="rId10"/>
    <p:sldId id="316" r:id="rId11"/>
    <p:sldId id="317" r:id="rId12"/>
    <p:sldId id="318" r:id="rId13"/>
    <p:sldId id="292" r:id="rId14"/>
    <p:sldId id="277" r:id="rId15"/>
    <p:sldId id="294" r:id="rId16"/>
    <p:sldId id="295" r:id="rId17"/>
    <p:sldId id="314" r:id="rId18"/>
    <p:sldId id="321" r:id="rId19"/>
    <p:sldId id="322" r:id="rId20"/>
    <p:sldId id="323" r:id="rId21"/>
    <p:sldId id="319" r:id="rId22"/>
    <p:sldId id="324" r:id="rId23"/>
    <p:sldId id="325" r:id="rId2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B2B2B2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7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BD1C3B-1D5A-4D8A-82CB-F2656C1379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0D9D751-BFFE-4A20-82A0-70395D451A6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B6CA15F-9BC4-4564-99CB-1E8BAF312EE1}" type="datetimeFigureOut">
              <a:rPr lang="de-DE"/>
              <a:pPr>
                <a:defRPr/>
              </a:pPr>
              <a:t>31.03.2025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F2C99C0D-73DC-42B9-B66E-97F878B7D0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953E6BE8-6B74-4CC0-9DCF-19113AF3F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0C8F6A3-A1AD-46F5-B89C-ED8175D7FD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973845-5598-45B7-BAE9-B105FE120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72394-8350-4045-9698-1CB87162D2D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061CA1-CAF8-418D-B785-EBE75FAA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F228D-DCF1-466F-9E8E-BC98935356A3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FC0645-CBAB-4759-9BA4-63F4C8FB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005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A12F77-A4CC-4EAD-9460-B4516834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475E0-3A43-4421-B721-C5987FAB0C20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9A5D2-823A-4171-AB55-798CB7A73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322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0FF477-E6E0-4187-86FD-18E2CEF2A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4B0F3-D99B-4691-B0A7-BFAC6934043F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9FDC4B-6D25-4C81-A723-C6EEF1C7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247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3A705FB0-0C42-4B9D-9CA3-B77E0C2D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3B70-707C-49AC-B3F4-713640704335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326F2F9-54DC-4B94-9278-0A494D07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8625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A273DBC-129B-4139-94E6-BD3BED75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832DB-1166-4C75-B96B-469B77A49CA3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532FB594-4C52-41FD-B7A0-13058D89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157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E4D2680C-6F1B-4151-B03C-99B71EE0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AC4CF-67BE-4E55-9768-6F98A49B8EB9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DB473868-D5B3-4325-9A9E-93A9474D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86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8CC201CE-6796-4F10-920C-87F47F892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08BA3-023E-4DCE-9E08-6AF8B291C2DE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6FC92F71-FECB-4E27-8467-0E911C06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7064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58C852C5-E9DE-4697-B225-7F6419764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51C03-5B1E-41F9-9646-F8F41BA6F209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0561D2E3-60EE-41A1-9072-3201E47A9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160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00F3EDE-2263-4BDA-AEB9-7D61A4416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0CFF-3F02-403C-8C6E-7516678DBDC0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C7170222-DEEA-4F6C-8D2B-249E11A2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423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B2B3E5-19AF-47A5-9B99-6B4D75B52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9BBCA-BC3A-44C8-8752-9AC0EEFCF470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D7ABAD-7A70-44C1-8626-130DFD2DF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3438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BB3C97-1C55-4FD6-A282-13F3BBA3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F3F44-C6AA-46A0-8B02-6F18B87B1983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57D08D-8B58-4EF7-AA24-50AB934A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000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88BB182A-A24D-4BA6-9421-B9AD13E7BF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25B1BED5-3913-4AE4-A833-C2DA1C680C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C80AD5-3D1B-4A76-B40E-85650A385A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861A7-246B-4CE7-B9B6-FA48F9C5FB3F}" type="datetime4">
              <a:rPr lang="de-DE"/>
              <a:pPr>
                <a:defRPr/>
              </a:pPr>
              <a:t>31. März 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701B8-BD07-4EB5-A64D-FCE63E89D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ause-schoenberg.de/" TargetMode="External"/><Relationship Id="rId2" Type="http://schemas.openxmlformats.org/officeDocument/2006/relationships/hyperlink" Target="mailto:krause.schoenberg@t-online.de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42.jpeg"/><Relationship Id="rId12" Type="http://schemas.openxmlformats.org/officeDocument/2006/relationships/image" Target="../media/image3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1.jpeg"/><Relationship Id="rId5" Type="http://schemas.openxmlformats.org/officeDocument/2006/relationships/image" Target="../media/image27.jpeg"/><Relationship Id="rId10" Type="http://schemas.openxmlformats.org/officeDocument/2006/relationships/image" Target="../media/image43.jpeg"/><Relationship Id="rId4" Type="http://schemas.openxmlformats.org/officeDocument/2006/relationships/image" Target="../media/image36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nummernplatzhalter 5">
            <a:extLst>
              <a:ext uri="{FF2B5EF4-FFF2-40B4-BE49-F238E27FC236}">
                <a16:creationId xmlns:a16="http://schemas.microsoft.com/office/drawing/2014/main" id="{695B56D8-7F6F-45D2-84AB-0150E81663A6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AC1A640-E238-4645-8064-7442B84F5233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37891" name="Titel 1">
            <a:extLst>
              <a:ext uri="{FF2B5EF4-FFF2-40B4-BE49-F238E27FC236}">
                <a16:creationId xmlns:a16="http://schemas.microsoft.com/office/drawing/2014/main" id="{7E716790-0F6D-4D0D-85E8-5763E60200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00563" y="188913"/>
            <a:ext cx="4643437" cy="6480175"/>
          </a:xfrm>
        </p:spPr>
        <p:txBody>
          <a:bodyPr/>
          <a:lstStyle/>
          <a:p>
            <a:pPr algn="l" eaLnBrk="1" hangingPunct="1"/>
            <a:r>
              <a:rPr lang="de-DE" altLang="de-DE" sz="2400" dirty="0"/>
              <a:t>Buchvorstellung Halle</a:t>
            </a: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r>
              <a:rPr lang="de-DE" altLang="de-DE" sz="5400" b="1" dirty="0"/>
              <a:t>Fremde Eltern</a:t>
            </a:r>
            <a:br>
              <a:rPr lang="de-DE" altLang="de-DE" sz="4000" b="1" dirty="0"/>
            </a:br>
            <a:r>
              <a:rPr lang="de-DE" altLang="de-DE" sz="2800" b="1" dirty="0"/>
              <a:t>Zeitgeschichte in Tagebüchern und Briefen 1933-1945</a:t>
            </a:r>
            <a:br>
              <a:rPr lang="de-DE" altLang="de-DE" sz="2800" b="1" dirty="0"/>
            </a:br>
            <a:br>
              <a:rPr lang="de-DE" altLang="de-DE" sz="2800" b="1" dirty="0"/>
            </a:br>
            <a:r>
              <a:rPr lang="de-DE" altLang="de-DE" sz="2000" dirty="0"/>
              <a:t>Herausgegeben von Joachim Krause</a:t>
            </a:r>
            <a:br>
              <a:rPr lang="de-DE" altLang="de-DE" sz="2000" dirty="0"/>
            </a:br>
            <a:br>
              <a:rPr lang="de-DE" altLang="de-DE" sz="1600" dirty="0"/>
            </a:br>
            <a:r>
              <a:rPr lang="de-DE" altLang="de-DE" sz="1600" dirty="0"/>
              <a:t>Mit einem Nachwort </a:t>
            </a:r>
            <a:br>
              <a:rPr lang="de-DE" altLang="de-DE" sz="1600" dirty="0"/>
            </a:br>
            <a:r>
              <a:rPr lang="de-DE" altLang="de-DE" sz="1600" dirty="0"/>
              <a:t>von Christoph Dieckmann </a:t>
            </a:r>
            <a:br>
              <a:rPr lang="de-DE" altLang="de-DE" sz="1600" dirty="0"/>
            </a:br>
            <a:br>
              <a:rPr lang="de-DE" altLang="de-DE" sz="1600" dirty="0"/>
            </a:br>
            <a:r>
              <a:rPr lang="de-DE" altLang="de-DE" sz="2000" dirty="0"/>
              <a:t>Sax-Verlag Markkleeberg</a:t>
            </a:r>
            <a:endParaRPr lang="de-DE" altLang="de-DE" sz="2000" b="1" dirty="0">
              <a:solidFill>
                <a:srgbClr val="0000FF"/>
              </a:solidFill>
            </a:endParaRPr>
          </a:p>
        </p:txBody>
      </p:sp>
      <p:pic>
        <p:nvPicPr>
          <p:cNvPr id="37892" name="Inhaltsplatzhalter 4">
            <a:extLst>
              <a:ext uri="{FF2B5EF4-FFF2-40B4-BE49-F238E27FC236}">
                <a16:creationId xmlns:a16="http://schemas.microsoft.com/office/drawing/2014/main" id="{6D3C39AF-CA6C-45E8-957D-B6CBB25F555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113" y="333375"/>
            <a:ext cx="4032250" cy="6197600"/>
          </a:xfr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F00BF36-AB0F-46A4-81C8-9DC0ACAB90F6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AD00569-E666-4157-B51D-7722268CB991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pic>
        <p:nvPicPr>
          <p:cNvPr id="37894" name="Picture 6">
            <a:extLst>
              <a:ext uri="{FF2B5EF4-FFF2-40B4-BE49-F238E27FC236}">
                <a16:creationId xmlns:a16="http://schemas.microsoft.com/office/drawing/2014/main" id="{3AEB7F19-F799-4F33-BCFB-7BC8CBF3D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6301">
            <a:off x="2754011" y="408352"/>
            <a:ext cx="4014787" cy="6156325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nummernplatzhalter 5">
            <a:extLst>
              <a:ext uri="{FF2B5EF4-FFF2-40B4-BE49-F238E27FC236}">
                <a16:creationId xmlns:a16="http://schemas.microsoft.com/office/drawing/2014/main" id="{CA52BC18-8B81-487F-A6C2-B0F15EB4F615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B69C4E6-8B8C-48CF-A274-8B4133FBC624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pic>
        <p:nvPicPr>
          <p:cNvPr id="3" name="Inhaltsplatzhalter 3">
            <a:extLst>
              <a:ext uri="{FF2B5EF4-FFF2-40B4-BE49-F238E27FC236}">
                <a16:creationId xmlns:a16="http://schemas.microsoft.com/office/drawing/2014/main" id="{13015230-FD34-4FCD-A6D2-67CD8B656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404813"/>
            <a:ext cx="28892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8089AC7-27C0-4E09-B09B-A18F2810C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0590">
            <a:off x="4479925" y="1166813"/>
            <a:ext cx="31337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6C59D50A-65B2-4AA3-A174-A064499E696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43282">
            <a:off x="1052513" y="911225"/>
            <a:ext cx="2624137" cy="3373438"/>
          </a:xfr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02441788-08C9-47FB-A17B-B909DC6D4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15966">
            <a:off x="611188" y="1866900"/>
            <a:ext cx="3735387" cy="269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C7965FB7-FCAB-4752-BBBC-94AF474763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1568">
            <a:off x="4703763" y="2420938"/>
            <a:ext cx="2852737" cy="394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AC32707-F68C-44A2-BE89-B957678E0D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221163"/>
            <a:ext cx="2505075" cy="188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nhaltsplatzhalter 3">
            <a:extLst>
              <a:ext uri="{FF2B5EF4-FFF2-40B4-BE49-F238E27FC236}">
                <a16:creationId xmlns:a16="http://schemas.microsoft.com/office/drawing/2014/main" id="{7CB1DA12-F4BF-4CE7-8FA6-231A8B5062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7"/>
          <a:stretch>
            <a:fillRect/>
          </a:stretch>
        </p:blipFill>
        <p:spPr bwMode="auto">
          <a:xfrm rot="-1080470">
            <a:off x="914400" y="3656013"/>
            <a:ext cx="1571625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Gehringer-5-1bearb">
            <a:extLst>
              <a:ext uri="{FF2B5EF4-FFF2-40B4-BE49-F238E27FC236}">
                <a16:creationId xmlns:a16="http://schemas.microsoft.com/office/drawing/2014/main" id="{FB9E7B42-2F04-4B80-BC35-035F0FD58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384300"/>
            <a:ext cx="54737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nummernplatzhalter 5">
            <a:extLst>
              <a:ext uri="{FF2B5EF4-FFF2-40B4-BE49-F238E27FC236}">
                <a16:creationId xmlns:a16="http://schemas.microsoft.com/office/drawing/2014/main" id="{97F9C871-7E82-4D8B-AD1B-C6A6A4D1FFDE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D00203C-181C-4F44-BB2A-C585E619596A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pic>
        <p:nvPicPr>
          <p:cNvPr id="4099" name="Inhaltsplatzhalter 3">
            <a:extLst>
              <a:ext uri="{FF2B5EF4-FFF2-40B4-BE49-F238E27FC236}">
                <a16:creationId xmlns:a16="http://schemas.microsoft.com/office/drawing/2014/main" id="{917414EF-2B39-4E17-B48C-0DEA89FC4E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97061">
            <a:off x="4264025" y="439738"/>
            <a:ext cx="4221163" cy="5956300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5BA4062-20DC-4F20-80A3-4E9B0D482A81}"/>
              </a:ext>
            </a:extLst>
          </p:cNvPr>
          <p:cNvSpPr txBox="1">
            <a:spLocks noChangeArrowheads="1"/>
          </p:cNvSpPr>
          <p:nvPr/>
        </p:nvSpPr>
        <p:spPr bwMode="auto">
          <a:xfrm rot="-650508">
            <a:off x="323850" y="692150"/>
            <a:ext cx="1584325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Zerstörung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BC225E6-F68F-4C32-A99A-775A8A8C2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268413"/>
            <a:ext cx="1728787" cy="4619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Vernichtung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F54DF9C-A46F-48FC-AFC1-F3708705F761}"/>
              </a:ext>
            </a:extLst>
          </p:cNvPr>
          <p:cNvSpPr txBox="1">
            <a:spLocks noChangeArrowheads="1"/>
          </p:cNvSpPr>
          <p:nvPr/>
        </p:nvSpPr>
        <p:spPr bwMode="auto">
          <a:xfrm rot="330054">
            <a:off x="673100" y="2093913"/>
            <a:ext cx="2881313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Juden und Partisanen gegenüber oft unerhört grausam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4ACF147-72EB-47A7-AFAA-6378A5DAF406}"/>
              </a:ext>
            </a:extLst>
          </p:cNvPr>
          <p:cNvSpPr txBox="1">
            <a:spLocks noChangeArrowheads="1"/>
          </p:cNvSpPr>
          <p:nvPr/>
        </p:nvSpPr>
        <p:spPr bwMode="auto">
          <a:xfrm rot="-574334">
            <a:off x="755650" y="3573463"/>
            <a:ext cx="1584325" cy="4619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Vergeltung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F48DD54-5CC8-41D6-80D3-1462401AF860}"/>
              </a:ext>
            </a:extLst>
          </p:cNvPr>
          <p:cNvSpPr txBox="1">
            <a:spLocks noChangeArrowheads="1"/>
          </p:cNvSpPr>
          <p:nvPr/>
        </p:nvSpPr>
        <p:spPr bwMode="auto">
          <a:xfrm rot="170387">
            <a:off x="2411413" y="4149725"/>
            <a:ext cx="1081087" cy="4603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Unheil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369B815-30FD-441C-8799-7C7F70B80C60}"/>
              </a:ext>
            </a:extLst>
          </p:cNvPr>
          <p:cNvSpPr txBox="1">
            <a:spLocks noChangeArrowheads="1"/>
          </p:cNvSpPr>
          <p:nvPr/>
        </p:nvSpPr>
        <p:spPr bwMode="auto">
          <a:xfrm rot="-374946">
            <a:off x="250825" y="5122863"/>
            <a:ext cx="3671888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unsere harten Maßnahmen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B9B4783-BC3A-4844-91E2-238A900F2851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B4F2553-FBF3-4442-AEF8-E98BD077BC41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3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9F9162F-A7B7-4916-B8B9-9E5BE1C7E449}"/>
              </a:ext>
            </a:extLst>
          </p:cNvPr>
          <p:cNvSpPr txBox="1">
            <a:spLocks noChangeArrowheads="1"/>
          </p:cNvSpPr>
          <p:nvPr/>
        </p:nvSpPr>
        <p:spPr bwMode="auto">
          <a:xfrm rot="494745">
            <a:off x="2700338" y="547688"/>
            <a:ext cx="1008062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Volk</a:t>
            </a:r>
          </a:p>
        </p:txBody>
      </p:sp>
      <p:sp>
        <p:nvSpPr>
          <p:cNvPr id="4108" name="Foliennummernplatzhalter 3">
            <a:extLst>
              <a:ext uri="{FF2B5EF4-FFF2-40B4-BE49-F238E27FC236}">
                <a16:creationId xmlns:a16="http://schemas.microsoft.com/office/drawing/2014/main" id="{70FBFC30-022D-438A-B0A4-79281A01CCDB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E01CCA-E5CE-40FC-B4C7-06502618678A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de-DE" altLang="de-DE" sz="1400">
              <a:solidFill>
                <a:srgbClr val="77777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5">
            <a:extLst>
              <a:ext uri="{FF2B5EF4-FFF2-40B4-BE49-F238E27FC236}">
                <a16:creationId xmlns:a16="http://schemas.microsoft.com/office/drawing/2014/main" id="{BD8C5587-1E87-4267-8DEE-CC6E50DF7D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42EB2B3-E6C7-4B45-9DEB-33F0DD2C32A6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5123" name="Titel 1">
            <a:extLst>
              <a:ext uri="{FF2B5EF4-FFF2-40B4-BE49-F238E27FC236}">
                <a16:creationId xmlns:a16="http://schemas.microsoft.com/office/drawing/2014/main" id="{E20314B6-FFED-4FB1-9056-5B319616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" y="44624"/>
            <a:ext cx="9109075" cy="2376264"/>
          </a:xfrm>
        </p:spPr>
        <p:txBody>
          <a:bodyPr/>
          <a:lstStyle/>
          <a:p>
            <a:pPr algn="l" eaLnBrk="1" hangingPunct="1"/>
            <a:r>
              <a:rPr lang="de-DE" altLang="de-DE" sz="3000" dirty="0"/>
              <a:t>Drei junge Leute – 1933 sind sie 17/18 Jahre alt – schreiben einander Briefe oder sie vertrauen ihre Gedanken dem Tagebuch an. </a:t>
            </a:r>
            <a:br>
              <a:rPr lang="de-DE" altLang="de-DE" sz="3000" dirty="0"/>
            </a:br>
            <a:r>
              <a:rPr lang="de-DE" altLang="de-DE" sz="3000" dirty="0"/>
              <a:t>Sie suchen und sie streiten, sie glauben und sie zweifeln.  </a:t>
            </a:r>
          </a:p>
        </p:txBody>
      </p:sp>
      <p:sp>
        <p:nvSpPr>
          <p:cNvPr id="5124" name="Inhaltsplatzhalter 2">
            <a:extLst>
              <a:ext uri="{FF2B5EF4-FFF2-40B4-BE49-F238E27FC236}">
                <a16:creationId xmlns:a16="http://schemas.microsoft.com/office/drawing/2014/main" id="{FA0099F3-0668-4671-866A-DAA51C2AD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08313"/>
            <a:ext cx="8229600" cy="337343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de-DE" altLang="de-DE" dirty="0"/>
              <a:t>Ihre Themen sind z.B.</a:t>
            </a:r>
          </a:p>
          <a:p>
            <a:pPr marL="0" indent="0" eaLnBrk="1" hangingPunct="1"/>
            <a:r>
              <a:rPr lang="de-DE" altLang="de-DE" dirty="0"/>
              <a:t> die Stellung zum Nationalsozialismus </a:t>
            </a:r>
          </a:p>
          <a:p>
            <a:pPr marL="0" indent="0" eaLnBrk="1" hangingPunct="1"/>
            <a:r>
              <a:rPr lang="de-DE" altLang="de-DE" dirty="0"/>
              <a:t> das Verhältnis zu den Juden</a:t>
            </a:r>
          </a:p>
          <a:p>
            <a:pPr marL="0" indent="0" eaLnBrk="1" hangingPunct="1"/>
            <a:r>
              <a:rPr lang="de-DE" altLang="de-DE" dirty="0"/>
              <a:t> die Rolle Deutschlands in der Welt</a:t>
            </a:r>
          </a:p>
          <a:p>
            <a:pPr marL="0" indent="0" eaLnBrk="1" hangingPunct="1"/>
            <a:r>
              <a:rPr lang="de-DE" altLang="de-DE" dirty="0"/>
              <a:t> der Sinn von Krieg und Tod und Opfer </a:t>
            </a:r>
          </a:p>
          <a:p>
            <a:pPr marL="0" indent="0" eaLnBrk="1" hangingPunct="1"/>
            <a:r>
              <a:rPr lang="de-DE" altLang="de-DE" dirty="0"/>
              <a:t> Führerkult und Glaubensfragen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113056-1457-4653-BC2B-E2261D3448FD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5FCAA2D-78CB-4830-8056-811629496EC3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4</a:t>
            </a:fld>
            <a:endParaRPr lang="de-DE" altLang="de-D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nummernplatzhalter 5">
            <a:extLst>
              <a:ext uri="{FF2B5EF4-FFF2-40B4-BE49-F238E27FC236}">
                <a16:creationId xmlns:a16="http://schemas.microsoft.com/office/drawing/2014/main" id="{83DC0187-F2D3-48AF-84FE-83F042108A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1348726-5E8C-4C2C-8DCD-E3E8BA27E6D7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9E499B-02AD-4246-ABAA-2C1C6F78A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de-DE" dirty="0"/>
              <a:t>Zeitraum 1933 bis 1945</a:t>
            </a:r>
            <a:br>
              <a:rPr lang="de-DE" dirty="0"/>
            </a:br>
            <a:r>
              <a:rPr lang="de-DE" dirty="0"/>
              <a:t>1800 Briefe, Tagebücher, Dokumente</a:t>
            </a:r>
          </a:p>
        </p:txBody>
      </p:sp>
      <p:pic>
        <p:nvPicPr>
          <p:cNvPr id="6147" name="Inhaltsplatzhalter 3">
            <a:extLst>
              <a:ext uri="{FF2B5EF4-FFF2-40B4-BE49-F238E27FC236}">
                <a16:creationId xmlns:a16="http://schemas.microsoft.com/office/drawing/2014/main" id="{3B1C2905-8133-4A8C-BA40-77E361E9C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275" y="1557338"/>
            <a:ext cx="8253413" cy="3843337"/>
          </a:xfrm>
        </p:spPr>
      </p:pic>
      <p:sp>
        <p:nvSpPr>
          <p:cNvPr id="6148" name="Textfeld 2">
            <a:extLst>
              <a:ext uri="{FF2B5EF4-FFF2-40B4-BE49-F238E27FC236}">
                <a16:creationId xmlns:a16="http://schemas.microsoft.com/office/drawing/2014/main" id="{598A2368-C6B5-4366-BBB8-EDE90DE78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89588"/>
            <a:ext cx="8569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lesen, „übersetzen“, auswählen  (weniger als ein Zehntel</a:t>
            </a:r>
            <a:br>
              <a:rPr lang="de-DE" altLang="de-DE" sz="2400"/>
            </a:br>
            <a:r>
              <a:rPr lang="de-DE" altLang="de-DE" sz="2400"/>
              <a:t>verwendet); möglichst nicht manipulieren, </a:t>
            </a:r>
            <a:br>
              <a:rPr lang="de-DE" altLang="de-DE" sz="2400"/>
            </a:br>
            <a:r>
              <a:rPr lang="de-DE" altLang="de-DE" sz="2400"/>
              <a:t>nicht verharmlosen, nicht übertreiben, nicht bewerten …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438378B-0735-4224-B3D5-BDD78EA4CBDA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6ADB60C-AC68-4352-9F37-F83F1AAFB540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5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pic>
        <p:nvPicPr>
          <p:cNvPr id="6151" name="Inhaltsplatzhalter 4">
            <a:extLst>
              <a:ext uri="{FF2B5EF4-FFF2-40B4-BE49-F238E27FC236}">
                <a16:creationId xmlns:a16="http://schemas.microsoft.com/office/drawing/2014/main" id="{A8E872F9-47B3-48C8-9F09-863DB8204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0635">
            <a:off x="7834313" y="5014913"/>
            <a:ext cx="11303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Familienerinnerungen2">
            <a:extLst>
              <a:ext uri="{FF2B5EF4-FFF2-40B4-BE49-F238E27FC236}">
                <a16:creationId xmlns:a16="http://schemas.microsoft.com/office/drawing/2014/main" id="{C362A7FB-1ECC-40D8-907E-98A4C6A93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79777">
            <a:off x="858838" y="3406775"/>
            <a:ext cx="3417887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5">
            <a:extLst>
              <a:ext uri="{FF2B5EF4-FFF2-40B4-BE49-F238E27FC236}">
                <a16:creationId xmlns:a16="http://schemas.microsoft.com/office/drawing/2014/main" id="{96AFAB81-FD4F-4CE8-8FBD-B5511F768D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1F7FD13-2399-4836-A004-476AB7122CED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7171" name="Titel 1">
            <a:extLst>
              <a:ext uri="{FF2B5EF4-FFF2-40B4-BE49-F238E27FC236}">
                <a16:creationId xmlns:a16="http://schemas.microsoft.com/office/drawing/2014/main" id="{D80444D0-EB80-405F-AD7B-FA9C506A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79375"/>
            <a:ext cx="8229600" cy="973138"/>
          </a:xfrm>
        </p:spPr>
        <p:txBody>
          <a:bodyPr/>
          <a:lstStyle/>
          <a:p>
            <a:pPr algn="l" eaLnBrk="1" hangingPunct="1"/>
            <a:r>
              <a:rPr lang="de-DE" altLang="de-DE"/>
              <a:t>Kinder aus bürgerlichen Familien</a:t>
            </a:r>
          </a:p>
        </p:txBody>
      </p:sp>
      <p:pic>
        <p:nvPicPr>
          <p:cNvPr id="7172" name="Inhaltsplatzhalter 3">
            <a:extLst>
              <a:ext uri="{FF2B5EF4-FFF2-40B4-BE49-F238E27FC236}">
                <a16:creationId xmlns:a16="http://schemas.microsoft.com/office/drawing/2014/main" id="{BB507058-CA07-4144-9065-ADF49152B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2349500"/>
            <a:ext cx="4576763" cy="3187700"/>
          </a:xfrm>
        </p:spPr>
      </p:pic>
      <p:pic>
        <p:nvPicPr>
          <p:cNvPr id="7173" name="Inhaltsplatzhalter 3">
            <a:extLst>
              <a:ext uri="{FF2B5EF4-FFF2-40B4-BE49-F238E27FC236}">
                <a16:creationId xmlns:a16="http://schemas.microsoft.com/office/drawing/2014/main" id="{3CF9CF63-7E0E-46CF-9813-BFD4F7B6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05038"/>
            <a:ext cx="29511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feld 2">
            <a:extLst>
              <a:ext uri="{FF2B5EF4-FFF2-40B4-BE49-F238E27FC236}">
                <a16:creationId xmlns:a16="http://schemas.microsoft.com/office/drawing/2014/main" id="{585BC4AA-DBFA-41CB-9884-ED9413ED8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7777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Meerane/Sachsen (seit 1913): </a:t>
            </a:r>
            <a:br>
              <a:rPr lang="de-DE" altLang="de-DE" sz="2400"/>
            </a:br>
            <a:r>
              <a:rPr lang="de-DE" altLang="de-DE" sz="2400"/>
              <a:t>Der Lehrer an der Oberrealschule (Naturwissenschaften) Willibald Krause und seine Frau Dorothea</a:t>
            </a:r>
          </a:p>
        </p:txBody>
      </p:sp>
      <p:sp>
        <p:nvSpPr>
          <p:cNvPr id="7175" name="Textfeld 5">
            <a:extLst>
              <a:ext uri="{FF2B5EF4-FFF2-40B4-BE49-F238E27FC236}">
                <a16:creationId xmlns:a16="http://schemas.microsoft.com/office/drawing/2014/main" id="{5ABDC370-4A84-4E75-A068-2F7A666AB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589588"/>
            <a:ext cx="50403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Vier Kinder: </a:t>
            </a:r>
            <a:r>
              <a:rPr lang="de-DE" altLang="de-DE" sz="2400" b="1"/>
              <a:t>Christian</a:t>
            </a:r>
            <a:r>
              <a:rPr lang="de-DE" altLang="de-DE" sz="2400"/>
              <a:t> (geb. 1914), Dora (1921), Irmgard (1917), </a:t>
            </a:r>
            <a:r>
              <a:rPr lang="de-DE" altLang="de-DE" sz="2400" b="1"/>
              <a:t>Helmut</a:t>
            </a:r>
            <a:r>
              <a:rPr lang="de-DE" altLang="de-DE" sz="2400"/>
              <a:t> (1915)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6E9BE4-02B0-46C7-818D-3B9FDC2467B0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10053EC-3FD0-4A91-B9C9-18790EC16B9E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6</a:t>
            </a:fld>
            <a:endParaRPr lang="de-DE" altLang="de-D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liennummernplatzhalter 5">
            <a:extLst>
              <a:ext uri="{FF2B5EF4-FFF2-40B4-BE49-F238E27FC236}">
                <a16:creationId xmlns:a16="http://schemas.microsoft.com/office/drawing/2014/main" id="{E75684A2-C3BD-4826-A612-EB28C5080D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3AF33B-9C1D-4B3A-BF27-4D924F8DECB5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8195" name="Titel 1">
            <a:extLst>
              <a:ext uri="{FF2B5EF4-FFF2-40B4-BE49-F238E27FC236}">
                <a16:creationId xmlns:a16="http://schemas.microsoft.com/office/drawing/2014/main" id="{903D1D01-9D83-4D79-B682-67113520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9375"/>
            <a:ext cx="8229600" cy="1143000"/>
          </a:xfrm>
        </p:spPr>
        <p:txBody>
          <a:bodyPr/>
          <a:lstStyle/>
          <a:p>
            <a:pPr algn="l" eaLnBrk="1" hangingPunct="1"/>
            <a:r>
              <a:rPr lang="de-DE" altLang="de-DE" sz="2400"/>
              <a:t>Ehrenhain/Thüringen (seit 1915):</a:t>
            </a:r>
            <a:br>
              <a:rPr lang="de-DE" altLang="de-DE" sz="2400"/>
            </a:br>
            <a:r>
              <a:rPr lang="de-DE" altLang="de-DE" sz="2400"/>
              <a:t>Der Landarzt Paul Liebelt und seine Frau Marie</a:t>
            </a:r>
          </a:p>
        </p:txBody>
      </p:sp>
      <p:pic>
        <p:nvPicPr>
          <p:cNvPr id="8196" name="Inhaltsplatzhalter 3">
            <a:extLst>
              <a:ext uri="{FF2B5EF4-FFF2-40B4-BE49-F238E27FC236}">
                <a16:creationId xmlns:a16="http://schemas.microsoft.com/office/drawing/2014/main" id="{E21EB713-C0AC-4EBD-A6BC-FFB13C5B9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2349500"/>
            <a:ext cx="4916487" cy="3317875"/>
          </a:xfrm>
        </p:spPr>
      </p:pic>
      <p:sp>
        <p:nvSpPr>
          <p:cNvPr id="8197" name="Textfeld 2">
            <a:extLst>
              <a:ext uri="{FF2B5EF4-FFF2-40B4-BE49-F238E27FC236}">
                <a16:creationId xmlns:a16="http://schemas.microsoft.com/office/drawing/2014/main" id="{07B0410B-9BDB-46D7-AA74-8976D8AA7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795963"/>
            <a:ext cx="720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Vier Kinder: </a:t>
            </a:r>
            <a:r>
              <a:rPr lang="de-DE" altLang="de-DE" sz="2400" b="1"/>
              <a:t>Margarete</a:t>
            </a:r>
            <a:r>
              <a:rPr lang="de-DE" altLang="de-DE" sz="2400"/>
              <a:t> (geb. 1915), Hans, Fritz, Günther</a:t>
            </a:r>
          </a:p>
        </p:txBody>
      </p:sp>
      <p:sp>
        <p:nvSpPr>
          <p:cNvPr id="8198" name="Titel 1">
            <a:extLst>
              <a:ext uri="{FF2B5EF4-FFF2-40B4-BE49-F238E27FC236}">
                <a16:creationId xmlns:a16="http://schemas.microsoft.com/office/drawing/2014/main" id="{6A41A5EF-0513-4327-B454-AE6357832183}"/>
              </a:ext>
            </a:extLst>
          </p:cNvPr>
          <p:cNvSpPr txBox="1">
            <a:spLocks/>
          </p:cNvSpPr>
          <p:nvPr/>
        </p:nvSpPr>
        <p:spPr bwMode="auto">
          <a:xfrm>
            <a:off x="468313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400"/>
              <a:t>Kinder aus bürgerlichen Familien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D7DAAB-E243-49EE-A5D2-04996B009081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ECBAC20-AEBE-4241-9A44-F3D06636E49C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7</a:t>
            </a:fld>
            <a:endParaRPr lang="de-DE" altLang="de-D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nummernplatzhalter 5">
            <a:extLst>
              <a:ext uri="{FF2B5EF4-FFF2-40B4-BE49-F238E27FC236}">
                <a16:creationId xmlns:a16="http://schemas.microsoft.com/office/drawing/2014/main" id="{1D3653B3-28E0-40F0-95D8-A09C9CD66E3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2CE1109-B379-43B9-A819-656731B8A92E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9219" name="Titel 1">
            <a:extLst>
              <a:ext uri="{FF2B5EF4-FFF2-40B4-BE49-F238E27FC236}">
                <a16:creationId xmlns:a16="http://schemas.microsoft.com/office/drawing/2014/main" id="{50948028-2DFC-49BA-99F5-2712B285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2314575" cy="1143000"/>
          </a:xfrm>
        </p:spPr>
        <p:txBody>
          <a:bodyPr/>
          <a:lstStyle/>
          <a:p>
            <a:pPr algn="l" eaLnBrk="1" hangingPunct="1"/>
            <a:r>
              <a:rPr lang="de-DE" altLang="de-DE"/>
              <a:t>Christian</a:t>
            </a:r>
          </a:p>
        </p:txBody>
      </p:sp>
      <p:pic>
        <p:nvPicPr>
          <p:cNvPr id="9220" name="Inhaltsplatzhalter 3">
            <a:extLst>
              <a:ext uri="{FF2B5EF4-FFF2-40B4-BE49-F238E27FC236}">
                <a16:creationId xmlns:a16="http://schemas.microsoft.com/office/drawing/2014/main" id="{A21FB3EE-6F5E-4A41-AD69-B095A2E66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541588"/>
            <a:ext cx="2303462" cy="3205162"/>
          </a:xfrm>
        </p:spPr>
      </p:pic>
      <p:pic>
        <p:nvPicPr>
          <p:cNvPr id="5" name="Inhaltsplatzhalter 3">
            <a:extLst>
              <a:ext uri="{FF2B5EF4-FFF2-40B4-BE49-F238E27FC236}">
                <a16:creationId xmlns:a16="http://schemas.microsoft.com/office/drawing/2014/main" id="{F3549AA6-5C55-42BB-B3FE-9F986818C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2535238"/>
            <a:ext cx="2300287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36E3E020-997B-4056-B20C-E8546CB98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2205038"/>
            <a:ext cx="217805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3CDAF01-DC7B-42C7-90FA-F7DBC8943667}"/>
              </a:ext>
            </a:extLst>
          </p:cNvPr>
          <p:cNvSpPr txBox="1">
            <a:spLocks/>
          </p:cNvSpPr>
          <p:nvPr/>
        </p:nvSpPr>
        <p:spPr bwMode="auto">
          <a:xfrm>
            <a:off x="2843213" y="701675"/>
            <a:ext cx="3384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/>
              <a:t>Margarete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B43639A-FF67-4D06-A740-24110F43B442}"/>
              </a:ext>
            </a:extLst>
          </p:cNvPr>
          <p:cNvSpPr txBox="1">
            <a:spLocks/>
          </p:cNvSpPr>
          <p:nvPr/>
        </p:nvSpPr>
        <p:spPr bwMode="auto">
          <a:xfrm>
            <a:off x="6372225" y="1349375"/>
            <a:ext cx="2016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400"/>
              <a:t>Helmut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11D1810-9D1E-40EC-B90D-807EE81919FF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C6BE331-361E-4EB4-BC47-7F2C084AC3D8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8</a:t>
            </a:fld>
            <a:endParaRPr lang="de-DE" altLang="de-D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16 a Christian 1933 korr">
            <a:extLst>
              <a:ext uri="{FF2B5EF4-FFF2-40B4-BE49-F238E27FC236}">
                <a16:creationId xmlns:a16="http://schemas.microsoft.com/office/drawing/2014/main" id="{E0955F1C-0E5C-469D-BF39-9BAA6622F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15938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12">
            <a:extLst>
              <a:ext uri="{FF2B5EF4-FFF2-40B4-BE49-F238E27FC236}">
                <a16:creationId xmlns:a16="http://schemas.microsoft.com/office/drawing/2014/main" id="{DB6153DD-E518-4CCD-B9A8-CEA88324A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9718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Christian</a:t>
            </a:r>
          </a:p>
        </p:txBody>
      </p:sp>
      <p:sp>
        <p:nvSpPr>
          <p:cNvPr id="10244" name="Foliennummernplatzhalter 1">
            <a:extLst>
              <a:ext uri="{FF2B5EF4-FFF2-40B4-BE49-F238E27FC236}">
                <a16:creationId xmlns:a16="http://schemas.microsoft.com/office/drawing/2014/main" id="{D99B051E-4F3D-46C9-AFDD-844E60B308BF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DEC3C72-4E80-4B89-9E1F-057AD49D3C3B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0245" name="Textfeld 2">
            <a:extLst>
              <a:ext uri="{FF2B5EF4-FFF2-40B4-BE49-F238E27FC236}">
                <a16:creationId xmlns:a16="http://schemas.microsoft.com/office/drawing/2014/main" id="{E1C40495-294E-4988-8C73-8D04A2B1F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830263"/>
            <a:ext cx="6408737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2800"/>
              <a:t>Geboren 1914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1920-27 Schulbesuch in Meerane/Sa.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Ab 1927 Fürstenschule Meißen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1933 Abitur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Ab 1933 Theologiestudium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1935 freiwilliges Jahr Reichswehr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1936 Auslandssemester in Zürich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1936 Eintritt in die „Bekennende Kirche“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1940 Wehrmacht (1941 Sowjetunion)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1942 entkommt er dem Kessel von Stalingrad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Balkan, Westfront, Gefangenschaft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31 Helmut 1934 (2)">
            <a:extLst>
              <a:ext uri="{FF2B5EF4-FFF2-40B4-BE49-F238E27FC236}">
                <a16:creationId xmlns:a16="http://schemas.microsoft.com/office/drawing/2014/main" id="{51BD9E59-6D62-4FBD-94FB-D6B5B9FD3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333375"/>
            <a:ext cx="2033587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13">
            <a:extLst>
              <a:ext uri="{FF2B5EF4-FFF2-40B4-BE49-F238E27FC236}">
                <a16:creationId xmlns:a16="http://schemas.microsoft.com/office/drawing/2014/main" id="{C8F0A1A7-CEEA-4FE5-B633-45EC8AEBA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357563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Helmut</a:t>
            </a:r>
          </a:p>
        </p:txBody>
      </p:sp>
      <p:sp>
        <p:nvSpPr>
          <p:cNvPr id="11269" name="Foliennummernplatzhalter 1">
            <a:extLst>
              <a:ext uri="{FF2B5EF4-FFF2-40B4-BE49-F238E27FC236}">
                <a16:creationId xmlns:a16="http://schemas.microsoft.com/office/drawing/2014/main" id="{1D890C17-263D-49DF-92B0-593FC465C7FC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BC2D06-23E4-4B67-B0B0-F28A9340A9FE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1270" name="Textfeld 2">
            <a:extLst>
              <a:ext uri="{FF2B5EF4-FFF2-40B4-BE49-F238E27FC236}">
                <a16:creationId xmlns:a16="http://schemas.microsoft.com/office/drawing/2014/main" id="{21C343AC-200B-4F16-BD6D-04CEB1A99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765175"/>
            <a:ext cx="5976938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2800"/>
              <a:t>Geboren 1915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1921-1934 Schulbesuch in Meerane/Sa.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1934 Abitur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1934 Reichswehr, Ausbildung zum Berufsoffizier (Panzer)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1938 Einmarsch in Österreich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1939 Besetzung der Tschechoslowakei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1939 Krieg in Polen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1940 Krieg in Frankreich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1941 Krieg in der Sowjetunion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10.10.41 vor Moskau umgekommen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48 margarete arbeitsdienst dezember 1935">
            <a:extLst>
              <a:ext uri="{FF2B5EF4-FFF2-40B4-BE49-F238E27FC236}">
                <a16:creationId xmlns:a16="http://schemas.microsoft.com/office/drawing/2014/main" id="{F46ADF7B-AF30-4541-94C0-7C81657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4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21272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11">
            <a:extLst>
              <a:ext uri="{FF2B5EF4-FFF2-40B4-BE49-F238E27FC236}">
                <a16:creationId xmlns:a16="http://schemas.microsoft.com/office/drawing/2014/main" id="{FAD9BD34-9E0D-4A6A-886A-ACF800818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332163"/>
            <a:ext cx="1836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Margarete</a:t>
            </a:r>
          </a:p>
        </p:txBody>
      </p:sp>
      <p:sp>
        <p:nvSpPr>
          <p:cNvPr id="12292" name="Foliennummernplatzhalter 1">
            <a:extLst>
              <a:ext uri="{FF2B5EF4-FFF2-40B4-BE49-F238E27FC236}">
                <a16:creationId xmlns:a16="http://schemas.microsoft.com/office/drawing/2014/main" id="{C1C9A891-122A-4AB5-BEF2-04615FDB0360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70E0737-61C0-4BA5-BE32-22ECF8A1E3CD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2293" name="Textfeld 1">
            <a:extLst>
              <a:ext uri="{FF2B5EF4-FFF2-40B4-BE49-F238E27FC236}">
                <a16:creationId xmlns:a16="http://schemas.microsoft.com/office/drawing/2014/main" id="{FC6104CC-21B5-4D1A-8ACB-17F961EA9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620713"/>
            <a:ext cx="6048375" cy="607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2800"/>
              <a:t>Geboren 1915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1922-1925 Volksschule in Ehrenhein/Thür.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Ab 1925 Schulbesuch in Leipzig,</a:t>
            </a:r>
            <a:br>
              <a:rPr lang="de-DE" altLang="de-DE" sz="2800"/>
            </a:br>
            <a:r>
              <a:rPr lang="de-DE" altLang="de-DE" sz="2800"/>
              <a:t>in Pension bei „Onkel und Tante“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1935 Abitur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Arbeitsdienst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Lehre in der Landwirtschaft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Ab 1940 Studium als „Landwirtschaftliche Lehrerin“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1941 und 1943 Betreuung von deutschen Um-Siedlern im besetzten Polen 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2800"/>
              <a:t>1944 Volksschullehrerin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10a Christian und Margarete Wander-Fahrt des VDA">
            <a:extLst>
              <a:ext uri="{FF2B5EF4-FFF2-40B4-BE49-F238E27FC236}">
                <a16:creationId xmlns:a16="http://schemas.microsoft.com/office/drawing/2014/main" id="{092A1DD9-AD38-4A50-B52A-B8B80FEF21E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2184400"/>
            <a:ext cx="4146550" cy="2613025"/>
          </a:xfrm>
        </p:spPr>
      </p:pic>
      <p:pic>
        <p:nvPicPr>
          <p:cNvPr id="13315" name="Picture 6" descr="14 Tanz VDA M+C Familie023">
            <a:extLst>
              <a:ext uri="{FF2B5EF4-FFF2-40B4-BE49-F238E27FC236}">
                <a16:creationId xmlns:a16="http://schemas.microsoft.com/office/drawing/2014/main" id="{5D928BCD-1CBD-4352-B1C1-D4B4B7AFF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36763"/>
            <a:ext cx="229393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7">
            <a:extLst>
              <a:ext uri="{FF2B5EF4-FFF2-40B4-BE49-F238E27FC236}">
                <a16:creationId xmlns:a16="http://schemas.microsoft.com/office/drawing/2014/main" id="{3C82E230-E430-40E2-BE08-A18EDC2EF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715963"/>
            <a:ext cx="84248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kennen einander schon seit Anfang der 1930er Jahre als 16-, 17-jährige Schüler</a:t>
            </a:r>
          </a:p>
        </p:txBody>
      </p:sp>
      <p:sp>
        <p:nvSpPr>
          <p:cNvPr id="86024" name="Text Box 8">
            <a:extLst>
              <a:ext uri="{FF2B5EF4-FFF2-40B4-BE49-F238E27FC236}">
                <a16:creationId xmlns:a16="http://schemas.microsoft.com/office/drawing/2014/main" id="{80F5D20A-4E64-4DF5-9A67-746CC2E0E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121275"/>
            <a:ext cx="8135938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Verliebtsein, Trennung, </a:t>
            </a:r>
            <a:br>
              <a:rPr lang="de-DE" altLang="de-DE" sz="2400"/>
            </a:br>
            <a:r>
              <a:rPr lang="de-DE" altLang="de-DE" sz="2400"/>
              <a:t>neue Liebe, Tod, </a:t>
            </a:r>
            <a:br>
              <a:rPr lang="de-DE" altLang="de-DE" sz="2400"/>
            </a:br>
            <a:r>
              <a:rPr lang="de-DE" altLang="de-DE" sz="2400"/>
              <a:t>Neuanfang, Verlobung nach 7 Jahren Getrenntsein, Heirat, </a:t>
            </a:r>
            <a:br>
              <a:rPr lang="de-DE" altLang="de-DE" sz="2400"/>
            </a:br>
            <a:r>
              <a:rPr lang="de-DE" altLang="de-DE" sz="2400"/>
              <a:t>Briefe halten die Beziehungen lebendig</a:t>
            </a:r>
          </a:p>
        </p:txBody>
      </p:sp>
      <p:sp>
        <p:nvSpPr>
          <p:cNvPr id="13318" name="Textfeld 1">
            <a:extLst>
              <a:ext uri="{FF2B5EF4-FFF2-40B4-BE49-F238E27FC236}">
                <a16:creationId xmlns:a16="http://schemas.microsoft.com/office/drawing/2014/main" id="{B7F6A845-EEAD-4A7F-9777-4FF74FD92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12738"/>
            <a:ext cx="8424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800" b="1">
                <a:solidFill>
                  <a:srgbClr val="000000"/>
                </a:solidFill>
              </a:rPr>
              <a:t>Christian, Margarete</a:t>
            </a:r>
            <a:r>
              <a:rPr lang="de-DE" altLang="de-DE" sz="2800">
                <a:solidFill>
                  <a:srgbClr val="000000"/>
                </a:solidFill>
              </a:rPr>
              <a:t> und </a:t>
            </a:r>
            <a:r>
              <a:rPr lang="de-DE" altLang="de-DE" sz="2400">
                <a:solidFill>
                  <a:srgbClr val="000000"/>
                </a:solidFill>
              </a:rPr>
              <a:t>Christians jüngerer Bruder </a:t>
            </a:r>
            <a:r>
              <a:rPr lang="de-DE" altLang="de-DE" sz="2800" b="1">
                <a:solidFill>
                  <a:srgbClr val="000000"/>
                </a:solidFill>
              </a:rPr>
              <a:t>Helmut </a:t>
            </a:r>
            <a:endParaRPr lang="de-DE" altLang="de-DE" sz="2800"/>
          </a:p>
        </p:txBody>
      </p:sp>
      <p:sp>
        <p:nvSpPr>
          <p:cNvPr id="13319" name="Foliennummernplatzhalter 1">
            <a:extLst>
              <a:ext uri="{FF2B5EF4-FFF2-40B4-BE49-F238E27FC236}">
                <a16:creationId xmlns:a16="http://schemas.microsoft.com/office/drawing/2014/main" id="{BAE428FA-3AEC-42C7-81DF-9A3119446D91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0A59EFB-7BD1-41C8-944C-794D637038A9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de-DE" altLang="de-DE" sz="1400">
              <a:solidFill>
                <a:srgbClr val="77777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8" name="Picture 12">
            <a:extLst>
              <a:ext uri="{FF2B5EF4-FFF2-40B4-BE49-F238E27FC236}">
                <a16:creationId xmlns:a16="http://schemas.microsoft.com/office/drawing/2014/main" id="{079237C4-6A84-4C59-B580-4BDE8C9AD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00213"/>
            <a:ext cx="1871663" cy="17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Text Box 9">
            <a:extLst>
              <a:ext uri="{FF2B5EF4-FFF2-40B4-BE49-F238E27FC236}">
                <a16:creationId xmlns:a16="http://schemas.microsoft.com/office/drawing/2014/main" id="{5D0D697E-6BC8-4FFD-BAF6-64ECF8673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352675"/>
            <a:ext cx="20161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000"/>
              <a:t>Ein Schweizer Gymnasiallehrer: </a:t>
            </a:r>
            <a:r>
              <a:rPr lang="de-DE" altLang="de-DE" sz="2400" b="1"/>
              <a:t>Walter Angst</a:t>
            </a:r>
          </a:p>
        </p:txBody>
      </p:sp>
      <p:sp>
        <p:nvSpPr>
          <p:cNvPr id="14338" name="Foliennummernplatzhalter 5">
            <a:extLst>
              <a:ext uri="{FF2B5EF4-FFF2-40B4-BE49-F238E27FC236}">
                <a16:creationId xmlns:a16="http://schemas.microsoft.com/office/drawing/2014/main" id="{D4FFA2D5-EC68-439D-8DCB-284D69ADC21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659489C-85B8-42D8-9CCF-CC6588D4DA3B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715465-9F22-48A6-8BB0-5AAEB2BCEA4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313" y="-26988"/>
            <a:ext cx="8229600" cy="6696076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de-DE" altLang="de-DE" dirty="0"/>
              <a:t>Kapitel I.</a:t>
            </a:r>
            <a:r>
              <a:rPr lang="de-DE" altLang="de-DE" sz="4800" b="1" dirty="0"/>
              <a:t>  </a:t>
            </a:r>
            <a:br>
              <a:rPr lang="de-DE" altLang="de-DE" sz="4800" b="1" dirty="0"/>
            </a:br>
            <a:r>
              <a:rPr lang="de-DE" altLang="de-DE" sz="4800" b="1" dirty="0"/>
              <a:t>Aufbruch und Umbruch – </a:t>
            </a:r>
            <a:br>
              <a:rPr lang="de-DE" altLang="de-DE" sz="4800" b="1" dirty="0"/>
            </a:br>
            <a:r>
              <a:rPr lang="de-DE" altLang="de-DE" sz="4800" b="1" dirty="0"/>
              <a:t>die neue Zeit </a:t>
            </a:r>
            <a:r>
              <a:rPr lang="de-DE" altLang="de-DE" sz="4400" dirty="0"/>
              <a:t>(1933-1938)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de-DE" altLang="de-DE" sz="3600" dirty="0"/>
          </a:p>
          <a:p>
            <a:pPr marL="0" indent="0" eaLnBrk="1" hangingPunct="1">
              <a:lnSpc>
                <a:spcPct val="80000"/>
              </a:lnSpc>
            </a:pPr>
            <a:r>
              <a:rPr lang="de-DE" altLang="de-DE" sz="3600" dirty="0"/>
              <a:t> </a:t>
            </a:r>
            <a:r>
              <a:rPr lang="de-DE" altLang="de-DE" sz="4000" b="1" dirty="0"/>
              <a:t>Umbrüche </a:t>
            </a:r>
            <a:r>
              <a:rPr lang="de-DE" altLang="de-DE" sz="4000" dirty="0"/>
              <a:t>(1933)</a:t>
            </a:r>
            <a:br>
              <a:rPr lang="de-DE" altLang="de-DE" sz="4000" b="1" dirty="0"/>
            </a:br>
            <a:endParaRPr lang="de-DE" altLang="de-DE" sz="4000" b="1" dirty="0"/>
          </a:p>
          <a:p>
            <a:pPr marL="0" indent="0" eaLnBrk="1" hangingPunct="1">
              <a:lnSpc>
                <a:spcPct val="80000"/>
              </a:lnSpc>
            </a:pPr>
            <a:r>
              <a:rPr lang="de-DE" altLang="de-DE" sz="4000" b="1" dirty="0"/>
              <a:t> Begeisterung </a:t>
            </a:r>
            <a:r>
              <a:rPr lang="de-DE" altLang="de-DE" sz="4000" dirty="0"/>
              <a:t>(1935)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de-DE" altLang="de-DE" sz="4000" b="1" dirty="0"/>
          </a:p>
          <a:p>
            <a:pPr marL="0" indent="0" eaLnBrk="1" hangingPunct="1">
              <a:lnSpc>
                <a:spcPct val="80000"/>
              </a:lnSpc>
            </a:pPr>
            <a:r>
              <a:rPr lang="de-DE" altLang="de-DE" sz="4000" b="1" dirty="0"/>
              <a:t> Der Blick auf Deutschland </a:t>
            </a:r>
            <a:br>
              <a:rPr lang="de-DE" altLang="de-DE" sz="4000" b="1" dirty="0"/>
            </a:br>
            <a:r>
              <a:rPr lang="de-DE" altLang="de-DE" sz="4000" b="1" dirty="0"/>
              <a:t>   von außen </a:t>
            </a:r>
            <a:r>
              <a:rPr lang="de-DE" altLang="de-DE" sz="4000" dirty="0"/>
              <a:t>(1933, 1936)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de-DE" altLang="de-DE" sz="4000" b="1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DE6E8E-473E-4864-9F6C-63A81D4FABBF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B87F1DD-0150-4774-9CA5-FA8B6630420C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13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pic>
        <p:nvPicPr>
          <p:cNvPr id="14341" name="Grafik 6">
            <a:extLst>
              <a:ext uri="{FF2B5EF4-FFF2-40B4-BE49-F238E27FC236}">
                <a16:creationId xmlns:a16="http://schemas.microsoft.com/office/drawing/2014/main" id="{1F00D468-6169-48EC-8892-F4BBCCC2A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40"/>
          <a:stretch>
            <a:fillRect/>
          </a:stretch>
        </p:blipFill>
        <p:spPr bwMode="auto">
          <a:xfrm>
            <a:off x="7510463" y="1379538"/>
            <a:ext cx="1525587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9B6D242-6761-4B24-8F72-19D47563B4F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b="31435"/>
          <a:stretch>
            <a:fillRect/>
          </a:stretch>
        </p:blipFill>
        <p:spPr bwMode="auto">
          <a:xfrm>
            <a:off x="6156325" y="3141663"/>
            <a:ext cx="1463675" cy="1560512"/>
          </a:xfrm>
          <a:prstGeom prst="rect">
            <a:avLst/>
          </a:prstGeom>
          <a:noFill/>
          <a:ln w="9525">
            <a:solidFill>
              <a:srgbClr val="BFBF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Grafik 8">
            <a:extLst>
              <a:ext uri="{FF2B5EF4-FFF2-40B4-BE49-F238E27FC236}">
                <a16:creationId xmlns:a16="http://schemas.microsoft.com/office/drawing/2014/main" id="{43092469-078B-4A72-A275-69562555B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9" t="10045" r="17505" b="40636"/>
          <a:stretch>
            <a:fillRect/>
          </a:stretch>
        </p:blipFill>
        <p:spPr bwMode="auto">
          <a:xfrm>
            <a:off x="7164388" y="4902200"/>
            <a:ext cx="1382712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nummernplatzhalter 5">
            <a:extLst>
              <a:ext uri="{FF2B5EF4-FFF2-40B4-BE49-F238E27FC236}">
                <a16:creationId xmlns:a16="http://schemas.microsoft.com/office/drawing/2014/main" id="{09582537-3B2C-43DA-B459-449B58C354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4AD44FD-1E5F-4B73-B1AC-67997275F01C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902AEC-B41B-4F95-9E65-CFCE514A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88913"/>
            <a:ext cx="8686800" cy="64801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de-DE" altLang="de-DE"/>
              <a:t>Kapitel II.  </a:t>
            </a:r>
            <a:br>
              <a:rPr lang="de-DE" altLang="de-DE"/>
            </a:br>
            <a:r>
              <a:rPr lang="de-DE" altLang="de-DE" sz="4800" b="1"/>
              <a:t>Das</a:t>
            </a:r>
            <a:r>
              <a:rPr lang="de-DE" altLang="de-DE" sz="5300" b="1"/>
              <a:t> Vorrecht des </a:t>
            </a:r>
            <a:br>
              <a:rPr lang="de-DE" altLang="de-DE" sz="5300" b="1"/>
            </a:br>
            <a:r>
              <a:rPr lang="de-DE" altLang="de-DE" sz="5300" b="1"/>
              <a:t>Stärkeren </a:t>
            </a:r>
            <a:r>
              <a:rPr lang="de-DE" altLang="de-DE" sz="4400"/>
              <a:t>(1938-1941)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de-DE" altLang="de-DE" sz="4400"/>
          </a:p>
          <a:p>
            <a:pPr marL="0" indent="0" eaLnBrk="1" hangingPunct="1">
              <a:lnSpc>
                <a:spcPct val="80000"/>
              </a:lnSpc>
            </a:pPr>
            <a:r>
              <a:rPr lang="de-DE" altLang="de-DE" sz="3600"/>
              <a:t> </a:t>
            </a:r>
            <a:r>
              <a:rPr lang="de-DE" altLang="de-DE" sz="4000" b="1"/>
              <a:t>Briefe vor und nach dem </a:t>
            </a:r>
            <a:br>
              <a:rPr lang="de-DE" altLang="de-DE" sz="4000" b="1"/>
            </a:br>
            <a:r>
              <a:rPr lang="de-DE" altLang="de-DE" sz="4000" b="1"/>
              <a:t>  Überfall auf  </a:t>
            </a:r>
            <a:r>
              <a:rPr lang="de-DE" altLang="de-DE" sz="5400" b="1"/>
              <a:t>Polen 1939</a:t>
            </a:r>
          </a:p>
          <a:p>
            <a:pPr marL="0" indent="0" eaLnBrk="1" hangingPunct="1">
              <a:lnSpc>
                <a:spcPct val="80000"/>
              </a:lnSpc>
            </a:pPr>
            <a:endParaRPr lang="de-DE" altLang="de-DE" sz="4000" b="1"/>
          </a:p>
          <a:p>
            <a:pPr marL="0" indent="0" eaLnBrk="1" hangingPunct="1">
              <a:lnSpc>
                <a:spcPct val="80000"/>
              </a:lnSpc>
            </a:pPr>
            <a:r>
              <a:rPr lang="de-DE" altLang="de-DE" sz="4000" b="1"/>
              <a:t> Briefe nach dem Überfall auf die </a:t>
            </a:r>
            <a:br>
              <a:rPr lang="de-DE" altLang="de-DE" sz="4000" b="1"/>
            </a:br>
            <a:r>
              <a:rPr lang="de-DE" altLang="de-DE" sz="4000" b="1"/>
              <a:t>  </a:t>
            </a:r>
            <a:r>
              <a:rPr lang="de-DE" altLang="de-DE" sz="5400" b="1"/>
              <a:t>Sowjetunion 1941</a:t>
            </a:r>
          </a:p>
          <a:p>
            <a:pPr marL="0" indent="0" eaLnBrk="1" hangingPunct="1">
              <a:lnSpc>
                <a:spcPct val="80000"/>
              </a:lnSpc>
            </a:pPr>
            <a:endParaRPr lang="de-DE" altLang="de-DE" sz="4000" b="1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F92C4A-93B2-4D98-8903-522C5D0ADD67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3136B67-1C3E-4A1E-9637-6518E50FCADD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14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pic>
        <p:nvPicPr>
          <p:cNvPr id="16393" name="Grafik 8">
            <a:extLst>
              <a:ext uri="{FF2B5EF4-FFF2-40B4-BE49-F238E27FC236}">
                <a16:creationId xmlns:a16="http://schemas.microsoft.com/office/drawing/2014/main" id="{4CCC6471-5C4D-423F-8F7A-EEBE0761639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4508500"/>
            <a:ext cx="1668463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0">
            <a:extLst>
              <a:ext uri="{FF2B5EF4-FFF2-40B4-BE49-F238E27FC236}">
                <a16:creationId xmlns:a16="http://schemas.microsoft.com/office/drawing/2014/main" id="{29766AD5-F5F1-4702-AF1D-5B9652823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4" r="21725" b="34239"/>
          <a:stretch>
            <a:fillRect/>
          </a:stretch>
        </p:blipFill>
        <p:spPr bwMode="auto">
          <a:xfrm>
            <a:off x="7218363" y="115888"/>
            <a:ext cx="1530350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>
            <a:extLst>
              <a:ext uri="{FF2B5EF4-FFF2-40B4-BE49-F238E27FC236}">
                <a16:creationId xmlns:a16="http://schemas.microsoft.com/office/drawing/2014/main" id="{E1328E98-2366-41E0-96B9-5FC707576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70138"/>
            <a:ext cx="15970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nummernplatzhalter 5">
            <a:extLst>
              <a:ext uri="{FF2B5EF4-FFF2-40B4-BE49-F238E27FC236}">
                <a16:creationId xmlns:a16="http://schemas.microsoft.com/office/drawing/2014/main" id="{FDCC5EA0-7D28-4DC8-90F0-3A8032DF5F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3237F8E-41F4-4256-92FF-D12A363E1C8F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20482" name="Inhaltsplatzhalter 2">
            <a:extLst>
              <a:ext uri="{FF2B5EF4-FFF2-40B4-BE49-F238E27FC236}">
                <a16:creationId xmlns:a16="http://schemas.microsoft.com/office/drawing/2014/main" id="{68F1F7FF-EFF3-45BE-B74A-F5FAB4EF625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0825" y="115888"/>
            <a:ext cx="8229600" cy="56896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de-DE" altLang="de-DE"/>
              <a:t>Kapitel III.  </a:t>
            </a:r>
            <a:br>
              <a:rPr lang="de-DE" altLang="de-DE"/>
            </a:br>
            <a:r>
              <a:rPr lang="de-DE" altLang="de-DE" sz="4800" b="1"/>
              <a:t>Die Zeit der Wende</a:t>
            </a:r>
            <a:r>
              <a:rPr lang="de-DE" altLang="de-DE" sz="5400" b="1"/>
              <a:t> </a:t>
            </a:r>
            <a:br>
              <a:rPr lang="de-DE" altLang="de-DE" sz="5400" b="1"/>
            </a:br>
            <a:r>
              <a:rPr lang="de-DE" altLang="de-DE" sz="4400"/>
              <a:t>(1941/42)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de-DE" altLang="de-DE" sz="160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de-DE" altLang="de-DE" sz="160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de-DE" altLang="de-DE" sz="160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de-DE" altLang="de-DE" sz="1600"/>
          </a:p>
          <a:p>
            <a:pPr marL="0" indent="0" eaLnBrk="1" hangingPunct="1"/>
            <a:r>
              <a:rPr lang="de-DE" altLang="de-DE"/>
              <a:t> </a:t>
            </a:r>
            <a:r>
              <a:rPr lang="de-DE" altLang="de-DE" sz="3600" b="1"/>
              <a:t>Briefe vor und nach der Niederlage in </a:t>
            </a:r>
            <a:br>
              <a:rPr lang="de-DE" altLang="de-DE" sz="3600" b="1"/>
            </a:br>
            <a:r>
              <a:rPr lang="de-DE" altLang="de-DE" sz="3600" b="1"/>
              <a:t>   </a:t>
            </a:r>
            <a:r>
              <a:rPr lang="de-DE" altLang="de-DE" sz="5400" b="1"/>
              <a:t>Stalingrad</a:t>
            </a:r>
            <a:br>
              <a:rPr lang="de-DE" altLang="de-DE"/>
            </a:br>
            <a:r>
              <a:rPr lang="de-DE" altLang="de-DE"/>
              <a:t> 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de-DE" altLang="de-DE" sz="3600" b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12BB69-71C6-43BC-90B1-6C6FB284BC15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CEA7754-AB34-4E9B-A306-3F2FF6CCC5EB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15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pic>
        <p:nvPicPr>
          <p:cNvPr id="17415" name="Grafik 7">
            <a:extLst>
              <a:ext uri="{FF2B5EF4-FFF2-40B4-BE49-F238E27FC236}">
                <a16:creationId xmlns:a16="http://schemas.microsoft.com/office/drawing/2014/main" id="{7D5CB055-A56D-4AEE-A95F-DB273216D15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5" t="6551" r="20355" b="37766"/>
          <a:stretch>
            <a:fillRect/>
          </a:stretch>
        </p:blipFill>
        <p:spPr bwMode="auto">
          <a:xfrm>
            <a:off x="7235825" y="4221163"/>
            <a:ext cx="1670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>
            <a:extLst>
              <a:ext uri="{FF2B5EF4-FFF2-40B4-BE49-F238E27FC236}">
                <a16:creationId xmlns:a16="http://schemas.microsoft.com/office/drawing/2014/main" id="{519008EC-A949-4138-A8EF-01F41A16F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8" t="13318" r="22894" b="23253"/>
          <a:stretch>
            <a:fillRect/>
          </a:stretch>
        </p:blipFill>
        <p:spPr bwMode="auto">
          <a:xfrm>
            <a:off x="4367213" y="4149725"/>
            <a:ext cx="1697037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nummernplatzhalter 5">
            <a:extLst>
              <a:ext uri="{FF2B5EF4-FFF2-40B4-BE49-F238E27FC236}">
                <a16:creationId xmlns:a16="http://schemas.microsoft.com/office/drawing/2014/main" id="{94E3892E-8B8D-42A5-A464-24309E6D73D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6FEC25E-17B2-4366-BC07-2E27C6D93DED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8435" name="Inhaltsplatzhalter 2">
            <a:extLst>
              <a:ext uri="{FF2B5EF4-FFF2-40B4-BE49-F238E27FC236}">
                <a16:creationId xmlns:a16="http://schemas.microsoft.com/office/drawing/2014/main" id="{06E56E28-F2F6-4063-A4A7-506D8528DD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88913"/>
            <a:ext cx="8229600" cy="2087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de-DE" altLang="de-DE"/>
              <a:t>Kapitel IV. und V.  </a:t>
            </a:r>
            <a:br>
              <a:rPr lang="de-DE" altLang="de-DE" sz="4800" b="1"/>
            </a:br>
            <a:r>
              <a:rPr lang="de-DE" altLang="de-DE" sz="4800" b="1"/>
              <a:t>Glauben und Zweifeln; Kapitulation </a:t>
            </a:r>
            <a:r>
              <a:rPr lang="de-DE" altLang="de-DE" sz="4400"/>
              <a:t>(1942-1945)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E6EE815-D4FF-47B1-83B9-4D3DB69BEDC1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E697085-A2CF-43BE-8EAD-CB31336B5C58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16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BFADF283-45EF-41F4-9D6D-1C989C618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060575"/>
            <a:ext cx="820896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 sz="1600"/>
              <a:t> </a:t>
            </a:r>
          </a:p>
          <a:p>
            <a:pPr eaLnBrk="1" hangingPunct="1"/>
            <a:r>
              <a:rPr lang="de-DE" altLang="de-DE"/>
              <a:t>     </a:t>
            </a:r>
            <a:r>
              <a:rPr lang="de-DE" altLang="de-DE" sz="5400" b="1"/>
              <a:t>Zweifel</a:t>
            </a:r>
            <a:r>
              <a:rPr lang="de-DE" altLang="de-DE" sz="3600" b="1"/>
              <a:t>: </a:t>
            </a:r>
            <a:br>
              <a:rPr lang="de-DE" altLang="de-DE" sz="3600" b="1"/>
            </a:br>
            <a:r>
              <a:rPr lang="de-DE" altLang="de-DE" sz="3600" b="1"/>
              <a:t>      zum Ausgang des Krieges, </a:t>
            </a:r>
            <a:br>
              <a:rPr lang="de-DE" altLang="de-DE" sz="3600" b="1"/>
            </a:br>
            <a:r>
              <a:rPr lang="de-DE" altLang="de-DE" sz="3600" b="1"/>
              <a:t>      zum Unrecht an den Juden</a:t>
            </a:r>
            <a:br>
              <a:rPr lang="de-DE" altLang="de-DE" sz="3600" b="1"/>
            </a:br>
            <a:endParaRPr lang="de-DE" altLang="de-DE" sz="1600" b="1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92E097F-BB62-4A4A-BDE1-2A2AB2A87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51388"/>
            <a:ext cx="734536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3600" b="1"/>
              <a:t>Der</a:t>
            </a:r>
            <a:r>
              <a:rPr lang="de-DE" altLang="de-DE" sz="3600" b="1">
                <a:solidFill>
                  <a:srgbClr val="000000"/>
                </a:solidFill>
              </a:rPr>
              <a:t> </a:t>
            </a:r>
            <a:r>
              <a:rPr lang="de-DE" altLang="de-DE" sz="3600" b="1"/>
              <a:t>ungebrochene</a:t>
            </a:r>
            <a:r>
              <a:rPr lang="de-DE" altLang="de-DE" sz="3600" b="1">
                <a:solidFill>
                  <a:srgbClr val="000000"/>
                </a:solidFill>
              </a:rPr>
              <a:t> </a:t>
            </a:r>
            <a:r>
              <a:rPr lang="de-DE" altLang="de-DE" sz="5400" b="1">
                <a:solidFill>
                  <a:srgbClr val="000000"/>
                </a:solidFill>
              </a:rPr>
              <a:t>Glaube</a:t>
            </a:r>
            <a:r>
              <a:rPr lang="de-DE" altLang="de-DE" sz="3600" b="1">
                <a:solidFill>
                  <a:srgbClr val="000000"/>
                </a:solidFill>
              </a:rPr>
              <a:t> </a:t>
            </a:r>
            <a:br>
              <a:rPr lang="de-DE" altLang="de-DE" sz="3600" b="1">
                <a:solidFill>
                  <a:srgbClr val="000000"/>
                </a:solidFill>
              </a:rPr>
            </a:br>
            <a:r>
              <a:rPr lang="de-DE" altLang="de-DE" sz="3600" b="1">
                <a:solidFill>
                  <a:srgbClr val="000000"/>
                </a:solidFill>
              </a:rPr>
              <a:t>an den FÜHRER</a:t>
            </a:r>
            <a:endParaRPr lang="de-DE" altLang="de-DE" sz="1800"/>
          </a:p>
        </p:txBody>
      </p:sp>
      <p:pic>
        <p:nvPicPr>
          <p:cNvPr id="18441" name="Grafik 1">
            <a:extLst>
              <a:ext uri="{FF2B5EF4-FFF2-40B4-BE49-F238E27FC236}">
                <a16:creationId xmlns:a16="http://schemas.microsoft.com/office/drawing/2014/main" id="{65D63878-7AF6-476A-BD1C-3C6ED728B9E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r="9099" b="22749"/>
          <a:stretch>
            <a:fillRect/>
          </a:stretch>
        </p:blipFill>
        <p:spPr bwMode="auto">
          <a:xfrm>
            <a:off x="6588125" y="2393950"/>
            <a:ext cx="1655763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Grafik 3">
            <a:extLst>
              <a:ext uri="{FF2B5EF4-FFF2-40B4-BE49-F238E27FC236}">
                <a16:creationId xmlns:a16="http://schemas.microsoft.com/office/drawing/2014/main" id="{0A78E532-F0E2-49A8-B78E-947F2AF2DD6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4508500"/>
            <a:ext cx="153828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nummernplatzhalter 5">
            <a:extLst>
              <a:ext uri="{FF2B5EF4-FFF2-40B4-BE49-F238E27FC236}">
                <a16:creationId xmlns:a16="http://schemas.microsoft.com/office/drawing/2014/main" id="{4A9FFA4C-7FE6-4A88-9EAF-E2E5884038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2FC1DCA-0098-48BA-915F-706F077039BB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19459" name="Titel 1">
            <a:extLst>
              <a:ext uri="{FF2B5EF4-FFF2-40B4-BE49-F238E27FC236}">
                <a16:creationId xmlns:a16="http://schemas.microsoft.com/office/drawing/2014/main" id="{6DECABDB-69B7-4C32-AEFD-637F63AB48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00563" y="261938"/>
            <a:ext cx="4643437" cy="6480175"/>
          </a:xfrm>
        </p:spPr>
        <p:txBody>
          <a:bodyPr/>
          <a:lstStyle/>
          <a:p>
            <a:pPr algn="l" eaLnBrk="1" hangingPunct="1"/>
            <a:r>
              <a:rPr lang="de-DE" altLang="de-DE" sz="2400" dirty="0"/>
              <a:t>Buchvorstellung Halle</a:t>
            </a: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br>
              <a:rPr lang="de-DE" altLang="de-DE" sz="2400" dirty="0"/>
            </a:br>
            <a:r>
              <a:rPr lang="de-DE" altLang="de-DE" sz="5400" b="1" dirty="0"/>
              <a:t>Fremde Eltern</a:t>
            </a:r>
            <a:br>
              <a:rPr lang="de-DE" altLang="de-DE" sz="4000" b="1" dirty="0"/>
            </a:br>
            <a:r>
              <a:rPr lang="de-DE" altLang="de-DE" sz="2800" b="1" dirty="0"/>
              <a:t>Zeitgeschichte in Tagebüchern und Briefen 1933-1945</a:t>
            </a:r>
            <a:br>
              <a:rPr lang="de-DE" altLang="de-DE" sz="2800" b="1" dirty="0"/>
            </a:br>
            <a:br>
              <a:rPr lang="de-DE" altLang="de-DE" sz="2800" b="1" dirty="0"/>
            </a:br>
            <a:r>
              <a:rPr lang="de-DE" altLang="de-DE" sz="2000" dirty="0"/>
              <a:t>Herausgegeben von Joachim Krause</a:t>
            </a:r>
            <a:br>
              <a:rPr lang="de-DE" altLang="de-DE" sz="2000" dirty="0"/>
            </a:br>
            <a:br>
              <a:rPr lang="de-DE" altLang="de-DE" sz="1600" dirty="0"/>
            </a:br>
            <a:r>
              <a:rPr lang="de-DE" altLang="de-DE" sz="1600" dirty="0"/>
              <a:t>Mit einem Nachwort </a:t>
            </a:r>
            <a:br>
              <a:rPr lang="de-DE" altLang="de-DE" sz="1600" dirty="0"/>
            </a:br>
            <a:r>
              <a:rPr lang="de-DE" altLang="de-DE" sz="1600" dirty="0"/>
              <a:t>von Christoph Dieckmann </a:t>
            </a:r>
            <a:br>
              <a:rPr lang="de-DE" altLang="de-DE" sz="1600" dirty="0"/>
            </a:br>
            <a:br>
              <a:rPr lang="de-DE" altLang="de-DE" sz="1600" dirty="0"/>
            </a:br>
            <a:r>
              <a:rPr lang="de-DE" altLang="de-DE" sz="2000" dirty="0"/>
              <a:t>Sax-Verlag Markkleeberg</a:t>
            </a:r>
            <a:endParaRPr lang="de-DE" altLang="de-DE" sz="2000" dirty="0">
              <a:solidFill>
                <a:srgbClr val="0000FF"/>
              </a:solidFill>
            </a:endParaRPr>
          </a:p>
        </p:txBody>
      </p:sp>
      <p:pic>
        <p:nvPicPr>
          <p:cNvPr id="19460" name="Inhaltsplatzhalter 4">
            <a:extLst>
              <a:ext uri="{FF2B5EF4-FFF2-40B4-BE49-F238E27FC236}">
                <a16:creationId xmlns:a16="http://schemas.microsoft.com/office/drawing/2014/main" id="{681DD785-509C-4A06-A046-2F67100F6C3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55600"/>
            <a:ext cx="4087813" cy="6242050"/>
          </a:xfr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4D03100-DB3D-4C7C-95F2-0B315A410F06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80B2A69-5519-4DB1-BB4E-5B9E76780774}" type="slidenum">
              <a:rPr lang="de-DE" altLang="de-DE" sz="1200">
                <a:solidFill>
                  <a:srgbClr val="898989"/>
                </a:solidFill>
              </a:rPr>
              <a:pPr algn="r" eaLnBrk="1" hangingPunct="1"/>
              <a:t>17</a:t>
            </a:fld>
            <a:endParaRPr lang="de-DE" altLang="de-D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sterbeurkunde ilse köhler ausschnitt korr">
            <a:extLst>
              <a:ext uri="{FF2B5EF4-FFF2-40B4-BE49-F238E27FC236}">
                <a16:creationId xmlns:a16="http://schemas.microsoft.com/office/drawing/2014/main" id="{FB213050-06A4-498A-9011-B31F111582E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785813"/>
            <a:ext cx="5800725" cy="2427287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3" name="Text Box 6">
            <a:extLst>
              <a:ext uri="{FF2B5EF4-FFF2-40B4-BE49-F238E27FC236}">
                <a16:creationId xmlns:a16="http://schemas.microsoft.com/office/drawing/2014/main" id="{B58CF5D6-0019-460F-BB37-B207CD1F2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0350"/>
            <a:ext cx="698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Aus der amtlichen Sterbeurkunde von Ilse Köhler</a:t>
            </a:r>
          </a:p>
        </p:txBody>
      </p:sp>
      <p:pic>
        <p:nvPicPr>
          <p:cNvPr id="20484" name="Picture 7" descr="148 ilse köhler">
            <a:extLst>
              <a:ext uri="{FF2B5EF4-FFF2-40B4-BE49-F238E27FC236}">
                <a16:creationId xmlns:a16="http://schemas.microsoft.com/office/drawing/2014/main" id="{4D32EF58-9672-4EF5-8C61-E37AED530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8" t="4816" r="8128" b="21751"/>
          <a:stretch>
            <a:fillRect/>
          </a:stretch>
        </p:blipFill>
        <p:spPr bwMode="auto">
          <a:xfrm>
            <a:off x="6516688" y="1052513"/>
            <a:ext cx="21590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2" name="Text Box 8">
            <a:extLst>
              <a:ext uri="{FF2B5EF4-FFF2-40B4-BE49-F238E27FC236}">
                <a16:creationId xmlns:a16="http://schemas.microsoft.com/office/drawing/2014/main" id="{A7584958-3181-4F3D-87A7-F8597ACEA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876675"/>
            <a:ext cx="61214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>
                <a:solidFill>
                  <a:srgbClr val="FF0000"/>
                </a:solidFill>
              </a:rPr>
              <a:t>Die Wahrheit: Euthanasie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Ilse Köhler war seit 1929 in der Sächsischen Heil- und Pflegeanstalt </a:t>
            </a:r>
            <a:r>
              <a:rPr lang="de-DE" altLang="de-DE" sz="2400">
                <a:solidFill>
                  <a:srgbClr val="FF0000"/>
                </a:solidFill>
              </a:rPr>
              <a:t>Arnsdorf</a:t>
            </a:r>
            <a:r>
              <a:rPr lang="de-DE" altLang="de-DE" sz="2400"/>
              <a:t> bei Dresden untergebracht.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/>
              <a:t>Von da wurde sie am </a:t>
            </a:r>
            <a:r>
              <a:rPr lang="de-DE" altLang="de-DE" sz="2400">
                <a:solidFill>
                  <a:srgbClr val="FF0000"/>
                </a:solidFill>
              </a:rPr>
              <a:t>27.9.40</a:t>
            </a:r>
            <a:r>
              <a:rPr lang="de-DE" altLang="de-DE" sz="2400"/>
              <a:t> in die Tötungs-anstalt in Pirna-Sonnenstein gebracht und dort am gleichen Tag </a:t>
            </a:r>
            <a:r>
              <a:rPr lang="de-DE" altLang="de-DE" sz="2400">
                <a:solidFill>
                  <a:srgbClr val="FF0000"/>
                </a:solidFill>
              </a:rPr>
              <a:t>ermordet</a:t>
            </a:r>
            <a:r>
              <a:rPr lang="de-DE" altLang="de-DE" sz="2400"/>
              <a:t>.</a:t>
            </a:r>
          </a:p>
        </p:txBody>
      </p:sp>
      <p:sp>
        <p:nvSpPr>
          <p:cNvPr id="25606" name="Line 9">
            <a:extLst>
              <a:ext uri="{FF2B5EF4-FFF2-40B4-BE49-F238E27FC236}">
                <a16:creationId xmlns:a16="http://schemas.microsoft.com/office/drawing/2014/main" id="{590321A1-7D20-419F-B5DC-A331B64B6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1557338"/>
            <a:ext cx="8651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607" name="Line 10">
            <a:extLst>
              <a:ext uri="{FF2B5EF4-FFF2-40B4-BE49-F238E27FC236}">
                <a16:creationId xmlns:a16="http://schemas.microsoft.com/office/drawing/2014/main" id="{781BCC5B-96DE-4071-9514-71154AE42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2781300"/>
            <a:ext cx="14398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8" name="Textfeld 1">
            <a:extLst>
              <a:ext uri="{FF2B5EF4-FFF2-40B4-BE49-F238E27FC236}">
                <a16:creationId xmlns:a16="http://schemas.microsoft.com/office/drawing/2014/main" id="{027D4B43-E40B-49D0-B10E-86D836F05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213100"/>
            <a:ext cx="5832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Todesursache: Magen-Darm-Katarrh, Kreislaufschwäche</a:t>
            </a:r>
          </a:p>
        </p:txBody>
      </p:sp>
      <p:sp>
        <p:nvSpPr>
          <p:cNvPr id="20489" name="Foliennummernplatzhalter 1">
            <a:extLst>
              <a:ext uri="{FF2B5EF4-FFF2-40B4-BE49-F238E27FC236}">
                <a16:creationId xmlns:a16="http://schemas.microsoft.com/office/drawing/2014/main" id="{F67FB792-8D22-4ECF-A640-640E615F49F0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2808B6-B6DD-49E9-97C1-555F3B02D445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66AAF81B-1985-41A8-93F3-85B337AC48F2}"/>
              </a:ext>
            </a:extLst>
          </p:cNvPr>
          <p:cNvCxnSpPr/>
          <p:nvPr/>
        </p:nvCxnSpPr>
        <p:spPr>
          <a:xfrm flipV="1">
            <a:off x="466725" y="3563938"/>
            <a:ext cx="5329238" cy="9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9B18553-9D4F-4610-BD4B-8286A197E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149725"/>
            <a:ext cx="23050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00B050"/>
                </a:solidFill>
              </a:rPr>
              <a:t>Fundorte: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00B050"/>
                </a:solidFill>
              </a:rPr>
              <a:t>Gedenkstätte Pirna-Sonnenstein, Bundesarchiv Berlin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2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sterbeurkunde agnes krause 2 korr">
            <a:extLst>
              <a:ext uri="{FF2B5EF4-FFF2-40B4-BE49-F238E27FC236}">
                <a16:creationId xmlns:a16="http://schemas.microsoft.com/office/drawing/2014/main" id="{F45DFF80-29AA-4F35-AB8E-7216FDE80423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611188"/>
            <a:ext cx="6408737" cy="274637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699" name="Line 6">
            <a:extLst>
              <a:ext uri="{FF2B5EF4-FFF2-40B4-BE49-F238E27FC236}">
                <a16:creationId xmlns:a16="http://schemas.microsoft.com/office/drawing/2014/main" id="{6F2A1087-355A-49EC-B582-6C94324C2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1412875"/>
            <a:ext cx="30241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9700" name="Line 7">
            <a:extLst>
              <a:ext uri="{FF2B5EF4-FFF2-40B4-BE49-F238E27FC236}">
                <a16:creationId xmlns:a16="http://schemas.microsoft.com/office/drawing/2014/main" id="{5C32324C-D33E-4FBA-AA8C-B0289E70C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1773238"/>
            <a:ext cx="2447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09" name="Text Box 8">
            <a:extLst>
              <a:ext uri="{FF2B5EF4-FFF2-40B4-BE49-F238E27FC236}">
                <a16:creationId xmlns:a16="http://schemas.microsoft.com/office/drawing/2014/main" id="{2789ED0A-058F-48A6-A1ED-6BB939626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16288"/>
            <a:ext cx="65516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000"/>
              <a:t>Als Todesursache angegeben: Lungenentzündung</a:t>
            </a:r>
            <a:endParaRPr lang="de-DE" altLang="de-DE" sz="1800"/>
          </a:p>
        </p:txBody>
      </p:sp>
      <p:sp>
        <p:nvSpPr>
          <p:cNvPr id="77833" name="Text Box 9">
            <a:extLst>
              <a:ext uri="{FF2B5EF4-FFF2-40B4-BE49-F238E27FC236}">
                <a16:creationId xmlns:a16="http://schemas.microsoft.com/office/drawing/2014/main" id="{D1EE25DD-68C1-45BC-A275-83E1D5B0D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940175"/>
            <a:ext cx="66960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>
                <a:solidFill>
                  <a:srgbClr val="FF0000"/>
                </a:solidFill>
              </a:rPr>
              <a:t>Die Wahrheit: Euthanasie</a:t>
            </a:r>
            <a:r>
              <a:rPr lang="de-DE" altLang="de-DE" sz="2000" dirty="0">
                <a:solidFill>
                  <a:srgbClr val="FF0000"/>
                </a:solidFill>
              </a:rPr>
              <a:t> </a:t>
            </a:r>
            <a:br>
              <a:rPr lang="de-DE" altLang="de-DE" sz="2000" dirty="0">
                <a:solidFill>
                  <a:srgbClr val="FF0000"/>
                </a:solidFill>
              </a:rPr>
            </a:br>
            <a:r>
              <a:rPr lang="de-DE" altLang="de-DE" sz="2000" dirty="0"/>
              <a:t>Agnes Krause war seit 1928  in der »Königlich-Sächsischen Landesanstalt </a:t>
            </a:r>
            <a:r>
              <a:rPr lang="de-DE" altLang="de-DE" sz="2000" dirty="0" err="1"/>
              <a:t>Hochweitzschen</a:t>
            </a:r>
            <a:r>
              <a:rPr lang="de-DE" altLang="de-DE" sz="2000" dirty="0"/>
              <a:t>« bei Döbeln untergebracht. </a:t>
            </a:r>
            <a:br>
              <a:rPr lang="de-DE" altLang="de-DE" sz="2000" dirty="0"/>
            </a:br>
            <a:r>
              <a:rPr lang="de-DE" altLang="de-DE" sz="2000" dirty="0"/>
              <a:t>Sie starb 1942 an den Folgen </a:t>
            </a:r>
            <a:r>
              <a:rPr lang="de-DE" altLang="de-DE" sz="2000" dirty="0">
                <a:solidFill>
                  <a:srgbClr val="FF0000"/>
                </a:solidFill>
              </a:rPr>
              <a:t>systematischer Unterernährung</a:t>
            </a:r>
            <a:r>
              <a:rPr lang="de-DE" altLang="de-DE" sz="2000" dirty="0"/>
              <a:t>: Bei einer Körpergröße von 1,52  Meter wog sie 1936 etwa 55  Kilogramm, Anfang 1940 noch 45 Kilogramm, und ein Jahr später war sie auf 35 Kilogramm abgemagert.</a:t>
            </a:r>
            <a:r>
              <a:rPr lang="de-DE" altLang="de-DE" sz="1800" dirty="0"/>
              <a:t> </a:t>
            </a:r>
          </a:p>
        </p:txBody>
      </p:sp>
      <p:pic>
        <p:nvPicPr>
          <p:cNvPr id="21511" name="Picture 10" descr="255 agnes krause">
            <a:extLst>
              <a:ext uri="{FF2B5EF4-FFF2-40B4-BE49-F238E27FC236}">
                <a16:creationId xmlns:a16="http://schemas.microsoft.com/office/drawing/2014/main" id="{202CCF89-F161-4E34-BCAF-F87156F50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2276475"/>
            <a:ext cx="1693862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Foliennummernplatzhalter 1">
            <a:extLst>
              <a:ext uri="{FF2B5EF4-FFF2-40B4-BE49-F238E27FC236}">
                <a16:creationId xmlns:a16="http://schemas.microsoft.com/office/drawing/2014/main" id="{4D30D590-91D8-4049-A2DC-5E9B9F9F6066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C2934E2-8F6E-454B-BEAC-986E806E3C28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de-DE" altLang="de-DE" sz="1400">
              <a:solidFill>
                <a:srgbClr val="777777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C1A7F35-A0AD-46A3-8B12-B16439750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237288"/>
            <a:ext cx="882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00B050"/>
                </a:solidFill>
              </a:rPr>
              <a:t>Fundorte: Archiv Krankenhaus Hochweitzschen, Sächsisches Staatsarchiv Leipzig</a:t>
            </a:r>
          </a:p>
        </p:txBody>
      </p:sp>
      <p:sp>
        <p:nvSpPr>
          <p:cNvPr id="29706" name="Line 7">
            <a:extLst>
              <a:ext uri="{FF2B5EF4-FFF2-40B4-BE49-F238E27FC236}">
                <a16:creationId xmlns:a16="http://schemas.microsoft.com/office/drawing/2014/main" id="{4E80CE0A-D923-4C2C-B07E-D819A20B60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3716338"/>
            <a:ext cx="51847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15" name="Text Box 6">
            <a:extLst>
              <a:ext uri="{FF2B5EF4-FFF2-40B4-BE49-F238E27FC236}">
                <a16:creationId xmlns:a16="http://schemas.microsoft.com/office/drawing/2014/main" id="{B084CAAF-9CAE-4C60-B1D6-FEE46B0B2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92075"/>
            <a:ext cx="698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Aus der amtlichen Sterbeurkunde von Agnes Krause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sterbeurkunde helmut rößger korr">
            <a:extLst>
              <a:ext uri="{FF2B5EF4-FFF2-40B4-BE49-F238E27FC236}">
                <a16:creationId xmlns:a16="http://schemas.microsoft.com/office/drawing/2014/main" id="{5B00B8E2-2968-4303-AD97-793F9D3CB6F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646113"/>
            <a:ext cx="6635750" cy="5108575"/>
          </a:xfrm>
        </p:spPr>
      </p:pic>
      <p:sp>
        <p:nvSpPr>
          <p:cNvPr id="22531" name="Text Box 6">
            <a:extLst>
              <a:ext uri="{FF2B5EF4-FFF2-40B4-BE49-F238E27FC236}">
                <a16:creationId xmlns:a16="http://schemas.microsoft.com/office/drawing/2014/main" id="{C6E863C5-CB3F-4CA5-898F-9AAC9FF05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2075"/>
            <a:ext cx="8964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Amtliche Sterbeurkunde für ein Besatzungsmitglied auf einem U-Boot</a:t>
            </a:r>
          </a:p>
        </p:txBody>
      </p:sp>
      <p:sp>
        <p:nvSpPr>
          <p:cNvPr id="79881" name="Text Box 9">
            <a:extLst>
              <a:ext uri="{FF2B5EF4-FFF2-40B4-BE49-F238E27FC236}">
                <a16:creationId xmlns:a16="http://schemas.microsoft.com/office/drawing/2014/main" id="{59833BB6-6B00-495F-880F-CA237B345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92150"/>
            <a:ext cx="6769100" cy="2657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Naval Document Centre, British Naval Headquarters, 11.10.1947: </a:t>
            </a:r>
            <a:br>
              <a:rPr lang="de-DE" altLang="de-DE" sz="2400"/>
            </a:br>
            <a:r>
              <a:rPr lang="de-DE" altLang="de-DE" sz="2400"/>
              <a:t>»[...] müssen wir Ihnen leider mitteilen, dass Ihr Mann, der Obermaschinist Helmut Rößger, am </a:t>
            </a:r>
            <a:r>
              <a:rPr lang="de-DE" altLang="de-DE" sz="2400">
                <a:solidFill>
                  <a:srgbClr val="FF0000"/>
                </a:solidFill>
              </a:rPr>
              <a:t>3.4.45</a:t>
            </a:r>
            <a:r>
              <a:rPr lang="de-DE" altLang="de-DE" sz="2400"/>
              <a:t> gefallen ist. Er gehörte zur Besatzung des U-Boots »U 1276«, das </a:t>
            </a:r>
            <a:r>
              <a:rPr lang="de-DE" altLang="de-DE" sz="2400">
                <a:solidFill>
                  <a:srgbClr val="FF0000"/>
                </a:solidFill>
              </a:rPr>
              <a:t>östlich der Shetlandinseln</a:t>
            </a:r>
            <a:r>
              <a:rPr lang="de-DE" altLang="de-DE" sz="2400"/>
              <a:t> </a:t>
            </a:r>
            <a:r>
              <a:rPr lang="de-DE" altLang="de-DE" sz="2400">
                <a:solidFill>
                  <a:srgbClr val="FF0000"/>
                </a:solidFill>
              </a:rPr>
              <a:t>durch britische Luftstreitkräfte</a:t>
            </a:r>
            <a:r>
              <a:rPr lang="de-DE" altLang="de-DE" sz="2400"/>
              <a:t> </a:t>
            </a:r>
            <a:r>
              <a:rPr lang="de-DE" altLang="de-DE" sz="2400">
                <a:solidFill>
                  <a:srgbClr val="FF0000"/>
                </a:solidFill>
              </a:rPr>
              <a:t>versenkt</a:t>
            </a:r>
            <a:r>
              <a:rPr lang="de-DE" altLang="de-DE" sz="2400"/>
              <a:t> wurde.« </a:t>
            </a:r>
          </a:p>
        </p:txBody>
      </p:sp>
      <p:sp>
        <p:nvSpPr>
          <p:cNvPr id="79882" name="Text Box 10">
            <a:extLst>
              <a:ext uri="{FF2B5EF4-FFF2-40B4-BE49-F238E27FC236}">
                <a16:creationId xmlns:a16="http://schemas.microsoft.com/office/drawing/2014/main" id="{10A99844-A59F-4DA4-B862-805E009AC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933825"/>
            <a:ext cx="6408737" cy="229235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/>
              <a:t>Aktuelle Faktenlage 2017:</a:t>
            </a:r>
            <a:br>
              <a:rPr lang="de-DE" altLang="de-DE" sz="2400"/>
            </a:br>
            <a:r>
              <a:rPr lang="de-DE" altLang="de-DE" sz="2400"/>
              <a:t>Die Versenkung des Bootes »U 1276«, auf dem Helmut Rößger Dienst tat, erfolgte </a:t>
            </a:r>
            <a:r>
              <a:rPr lang="de-DE" altLang="de-DE" sz="2400">
                <a:solidFill>
                  <a:srgbClr val="FF0000"/>
                </a:solidFill>
              </a:rPr>
              <a:t>durch einen britischen U-Boot-Jäger</a:t>
            </a:r>
            <a:r>
              <a:rPr lang="de-DE" altLang="de-DE" sz="2400"/>
              <a:t> der Black-Swan-Klasse, die »HMS Amethyst«, und sie hatte bereits am </a:t>
            </a:r>
            <a:r>
              <a:rPr lang="de-DE" altLang="de-DE" sz="2400">
                <a:solidFill>
                  <a:srgbClr val="FF0000"/>
                </a:solidFill>
              </a:rPr>
              <a:t>20.2.1945</a:t>
            </a:r>
            <a:r>
              <a:rPr lang="de-DE" altLang="de-DE" sz="2400"/>
              <a:t> </a:t>
            </a:r>
            <a:r>
              <a:rPr lang="de-DE" altLang="de-DE" sz="2400">
                <a:solidFill>
                  <a:srgbClr val="FF0000"/>
                </a:solidFill>
              </a:rPr>
              <a:t>südlich von Irland</a:t>
            </a:r>
            <a:r>
              <a:rPr lang="de-DE" altLang="de-DE" sz="2400"/>
              <a:t> stattgefunden.</a:t>
            </a:r>
            <a:r>
              <a:rPr lang="de-DE" altLang="de-DE" sz="1800"/>
              <a:t> </a:t>
            </a:r>
          </a:p>
        </p:txBody>
      </p:sp>
      <p:sp>
        <p:nvSpPr>
          <p:cNvPr id="22534" name="Foliennummernplatzhalter 1">
            <a:extLst>
              <a:ext uri="{FF2B5EF4-FFF2-40B4-BE49-F238E27FC236}">
                <a16:creationId xmlns:a16="http://schemas.microsoft.com/office/drawing/2014/main" id="{4DF06431-50FA-4F70-896E-BCEF5E566241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87DC16F-2B30-46D6-BF35-CEBF31E98E9B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de-DE" altLang="de-DE" sz="1400">
              <a:solidFill>
                <a:srgbClr val="77777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" grpId="0" animBg="1"/>
      <p:bldP spid="798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A241589-938C-41CF-B91B-BEFAF703465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39750" y="2636912"/>
            <a:ext cx="8172772" cy="3022600"/>
          </a:xfrm>
        </p:spPr>
        <p:txBody>
          <a:bodyPr/>
          <a:lstStyle/>
          <a:p>
            <a:pPr marL="0" indent="0" algn="l">
              <a:buNone/>
            </a:pPr>
            <a:r>
              <a:rPr lang="de-DE" altLang="de-DE" sz="3600" b="1" dirty="0">
                <a:solidFill>
                  <a:srgbClr val="0000FF"/>
                </a:solidFill>
              </a:rPr>
              <a:t>Joachim Krause</a:t>
            </a:r>
            <a:br>
              <a:rPr lang="de-DE" altLang="de-DE" sz="3600" b="1" dirty="0">
                <a:solidFill>
                  <a:srgbClr val="0000FF"/>
                </a:solidFill>
              </a:rPr>
            </a:br>
            <a:br>
              <a:rPr lang="de-DE" altLang="de-DE" sz="3600" b="1" dirty="0">
                <a:solidFill>
                  <a:srgbClr val="0000FF"/>
                </a:solidFill>
              </a:rPr>
            </a:br>
            <a:r>
              <a:rPr lang="de-DE" altLang="de-DE" sz="3600" strike="sngStrike" dirty="0"/>
              <a:t>Hauptstr. 46</a:t>
            </a:r>
            <a:r>
              <a:rPr lang="de-DE" altLang="de-DE" sz="3600" dirty="0"/>
              <a:t>		Thälmannstr. 16</a:t>
            </a:r>
            <a:br>
              <a:rPr lang="de-DE" altLang="de-DE" sz="3600" dirty="0"/>
            </a:br>
            <a:r>
              <a:rPr lang="de-DE" altLang="de-DE" sz="3600" strike="sngStrike" dirty="0"/>
              <a:t>08393 Schönberg</a:t>
            </a:r>
            <a:r>
              <a:rPr lang="de-DE" altLang="de-DE" sz="3600" dirty="0"/>
              <a:t>	39291 Möser</a:t>
            </a:r>
            <a:br>
              <a:rPr lang="de-DE" altLang="de-DE" sz="3600" dirty="0"/>
            </a:br>
            <a:r>
              <a:rPr lang="de-DE" altLang="de-DE" sz="3600" strike="sngStrike" dirty="0"/>
              <a:t>Tel. 03764-3140</a:t>
            </a:r>
            <a:r>
              <a:rPr lang="de-DE" altLang="de-DE" sz="3600" dirty="0"/>
              <a:t>	Tel. 039222-687686</a:t>
            </a:r>
            <a:br>
              <a:rPr lang="de-DE" altLang="de-DE" sz="3600" dirty="0"/>
            </a:br>
            <a:r>
              <a:rPr lang="de-DE" altLang="de-DE" sz="3600" dirty="0"/>
              <a:t>Mailto: </a:t>
            </a:r>
            <a:r>
              <a:rPr lang="de-DE" altLang="de-DE" sz="3600" dirty="0">
                <a:hlinkClick r:id="rId2"/>
              </a:rPr>
              <a:t>krause.schoenberg@t-online.de</a:t>
            </a:r>
            <a:br>
              <a:rPr lang="de-DE" altLang="de-DE" sz="3600" dirty="0"/>
            </a:br>
            <a:r>
              <a:rPr lang="de-DE" altLang="de-DE" sz="3600" dirty="0"/>
              <a:t>Internet: </a:t>
            </a:r>
            <a:r>
              <a:rPr lang="de-DE" altLang="de-DE" sz="3600" dirty="0">
                <a:hlinkClick r:id="rId3"/>
              </a:rPr>
              <a:t>www.krause-schoenberg.de</a:t>
            </a:r>
            <a:endParaRPr lang="de-DE" altLang="de-DE" sz="3600" dirty="0"/>
          </a:p>
        </p:txBody>
      </p:sp>
      <p:sp>
        <p:nvSpPr>
          <p:cNvPr id="98307" name="Text Box 3">
            <a:extLst>
              <a:ext uri="{FF2B5EF4-FFF2-40B4-BE49-F238E27FC236}">
                <a16:creationId xmlns:a16="http://schemas.microsoft.com/office/drawing/2014/main" id="{C36BFC50-E270-450B-BF75-B3006659C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49275"/>
            <a:ext cx="5616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4000" dirty="0"/>
              <a:t>Herzlichen Dank </a:t>
            </a:r>
            <a:br>
              <a:rPr lang="de-DE" altLang="de-DE" sz="4000" dirty="0"/>
            </a:br>
            <a:r>
              <a:rPr lang="de-DE" altLang="de-DE" sz="4000" dirty="0"/>
              <a:t>für </a:t>
            </a:r>
            <a:r>
              <a:rPr lang="de-DE" altLang="de-DE" sz="4000"/>
              <a:t>Ihr Dabeisein!</a:t>
            </a:r>
          </a:p>
        </p:txBody>
      </p:sp>
      <p:sp>
        <p:nvSpPr>
          <p:cNvPr id="24580" name="Foliennummernplatzhalter 1">
            <a:extLst>
              <a:ext uri="{FF2B5EF4-FFF2-40B4-BE49-F238E27FC236}">
                <a16:creationId xmlns:a16="http://schemas.microsoft.com/office/drawing/2014/main" id="{1959B310-4ED2-494C-929A-88B5627DA50A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190B55B-B447-4BA2-A3DB-097A2DE86CE4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de-DE" altLang="de-DE" sz="1400">
              <a:solidFill>
                <a:srgbClr val="77777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>
            <a:extLst>
              <a:ext uri="{FF2B5EF4-FFF2-40B4-BE49-F238E27FC236}">
                <a16:creationId xmlns:a16="http://schemas.microsoft.com/office/drawing/2014/main" id="{010491F3-D396-478C-9185-FCA4C4750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569325" cy="68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rgbClr val="00B050"/>
                </a:solidFill>
              </a:rPr>
              <a:t>„Fremde Eltern“  (Zeitgeschichte: Wie hat sich </a:t>
            </a:r>
            <a:br>
              <a:rPr lang="de-DE" altLang="de-DE" b="1" dirty="0">
                <a:solidFill>
                  <a:srgbClr val="00B050"/>
                </a:solidFill>
              </a:rPr>
            </a:br>
            <a:r>
              <a:rPr lang="de-DE" altLang="de-DE" b="1" dirty="0">
                <a:solidFill>
                  <a:srgbClr val="00B050"/>
                </a:solidFill>
              </a:rPr>
              <a:t>                                das damals „angefühlt“?)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b="1" dirty="0"/>
              <a:t>Nähe und Distanz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b="1" dirty="0"/>
              <a:t>Mut zur Wahrheit, zum Miteinander-Reden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b="1" dirty="0"/>
              <a:t>Menschen können (trotz Aufklärung, trotz Bildung!) in die Irre gehen – </a:t>
            </a:r>
            <a:br>
              <a:rPr lang="de-DE" altLang="de-DE" sz="3000" b="1" dirty="0"/>
            </a:br>
            <a:r>
              <a:rPr lang="de-DE" altLang="de-DE" sz="3000" b="1" dirty="0"/>
              <a:t>geleitet durch Not und Demütigung, gelockt durch Versprechen, begeistert und geführt von falschen Vorbildern, Jemand-Sein-Wollen und Dabei-Sein-Wollen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b="1" dirty="0"/>
              <a:t>Bewerten, Beurteilen, Verurteilen … </a:t>
            </a:r>
            <a:br>
              <a:rPr lang="de-DE" altLang="de-DE" sz="3000" b="1" dirty="0"/>
            </a:br>
            <a:r>
              <a:rPr lang="de-DE" altLang="de-DE" sz="3000" b="1" dirty="0"/>
              <a:t>Wie hätte ich mich damals verhalten?</a:t>
            </a:r>
            <a:r>
              <a:rPr lang="de-DE" altLang="de-DE" b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b="1" dirty="0"/>
              <a:t>Schuld, Buße, eine zweite Chance ?</a:t>
            </a:r>
          </a:p>
        </p:txBody>
      </p:sp>
      <p:sp>
        <p:nvSpPr>
          <p:cNvPr id="23555" name="Foliennummernplatzhalter 1">
            <a:extLst>
              <a:ext uri="{FF2B5EF4-FFF2-40B4-BE49-F238E27FC236}">
                <a16:creationId xmlns:a16="http://schemas.microsoft.com/office/drawing/2014/main" id="{684963E1-1BED-4750-A9AB-C930C9E57CA5}"/>
              </a:ext>
            </a:extLst>
          </p:cNvPr>
          <p:cNvSpPr txBox="1">
            <a:spLocks noGrp="1"/>
          </p:cNvSpPr>
          <p:nvPr/>
        </p:nvSpPr>
        <p:spPr bwMode="auto">
          <a:xfrm>
            <a:off x="6975475" y="444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2D9BE3F-DA5D-4DBD-A215-5090CDD5BD8F}" type="slidenum">
              <a:rPr lang="de-DE" altLang="de-DE" sz="1400">
                <a:solidFill>
                  <a:srgbClr val="777777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de-DE" altLang="de-DE" sz="1400">
              <a:solidFill>
                <a:srgbClr val="77777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Grafik 1">
            <a:extLst>
              <a:ext uri="{FF2B5EF4-FFF2-40B4-BE49-F238E27FC236}">
                <a16:creationId xmlns:a16="http://schemas.microsoft.com/office/drawing/2014/main" id="{516901B3-27FE-4335-A9CC-793BAC402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06613"/>
            <a:ext cx="19018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Grafik 2">
            <a:extLst>
              <a:ext uri="{FF2B5EF4-FFF2-40B4-BE49-F238E27FC236}">
                <a16:creationId xmlns:a16="http://schemas.microsoft.com/office/drawing/2014/main" id="{6AAAB9BD-55C1-4690-A032-13EB215DD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5888"/>
            <a:ext cx="3009900" cy="471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Grafik 3">
            <a:extLst>
              <a:ext uri="{FF2B5EF4-FFF2-40B4-BE49-F238E27FC236}">
                <a16:creationId xmlns:a16="http://schemas.microsoft.com/office/drawing/2014/main" id="{AB6BC0DE-E19C-4CFA-B60B-E21E26E91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500438"/>
            <a:ext cx="217805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Grafik 4">
            <a:extLst>
              <a:ext uri="{FF2B5EF4-FFF2-40B4-BE49-F238E27FC236}">
                <a16:creationId xmlns:a16="http://schemas.microsoft.com/office/drawing/2014/main" id="{87C8DA5C-06C2-4A39-AE2E-F16F2FC84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463" y="2260600"/>
            <a:ext cx="1525587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Grafik 5">
            <a:extLst>
              <a:ext uri="{FF2B5EF4-FFF2-40B4-BE49-F238E27FC236}">
                <a16:creationId xmlns:a16="http://schemas.microsoft.com/office/drawing/2014/main" id="{A1C3D0E9-C319-4A1A-902B-A71BE6234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3746500"/>
            <a:ext cx="2235200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Grafik 6">
            <a:extLst>
              <a:ext uri="{FF2B5EF4-FFF2-40B4-BE49-F238E27FC236}">
                <a16:creationId xmlns:a16="http://schemas.microsoft.com/office/drawing/2014/main" id="{E0697A61-6DA9-4DB5-9FBD-60D97A292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188913"/>
            <a:ext cx="2994025" cy="463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Grafik 7">
            <a:extLst>
              <a:ext uri="{FF2B5EF4-FFF2-40B4-BE49-F238E27FC236}">
                <a16:creationId xmlns:a16="http://schemas.microsoft.com/office/drawing/2014/main" id="{35D29FD0-7650-4551-B1CA-816AC68490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3429000"/>
            <a:ext cx="22193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Grafik 8">
            <a:extLst>
              <a:ext uri="{FF2B5EF4-FFF2-40B4-BE49-F238E27FC236}">
                <a16:creationId xmlns:a16="http://schemas.microsoft.com/office/drawing/2014/main" id="{9516C472-76C1-4A3D-9313-09AD26C60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2524125"/>
            <a:ext cx="1397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>
            <a:extLst>
              <a:ext uri="{FF2B5EF4-FFF2-40B4-BE49-F238E27FC236}">
                <a16:creationId xmlns:a16="http://schemas.microsoft.com/office/drawing/2014/main" id="{AC45E621-8CDE-4CE8-9186-BE0CE55F8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1520825" cy="161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>
            <a:extLst>
              <a:ext uri="{FF2B5EF4-FFF2-40B4-BE49-F238E27FC236}">
                <a16:creationId xmlns:a16="http://schemas.microsoft.com/office/drawing/2014/main" id="{7EE8A365-0E89-4153-98BC-43D15B571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5888"/>
            <a:ext cx="2024063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>
            <a:extLst>
              <a:ext uri="{FF2B5EF4-FFF2-40B4-BE49-F238E27FC236}">
                <a16:creationId xmlns:a16="http://schemas.microsoft.com/office/drawing/2014/main" id="{215D05B5-F9EF-4AC3-BC7B-F67402728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476250"/>
            <a:ext cx="15970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Office PowerPoint</Application>
  <PresentationFormat>Bildschirmpräsentation (4:3)</PresentationFormat>
  <Paragraphs>147</Paragraphs>
  <Slides>23</Slides>
  <Notes>0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6" baseType="lpstr">
      <vt:lpstr>Arial</vt:lpstr>
      <vt:lpstr>Calibri</vt:lpstr>
      <vt:lpstr>Larissa</vt:lpstr>
      <vt:lpstr>Buchvorstellung Halle       Fremde Eltern Zeitgeschichte in Tagebüchern und Briefen 1933-1945  Herausgegeben von Joachim Krause  Mit einem Nachwort  von Christoph Dieckmann   Sax-Verlag Markkleeberg</vt:lpstr>
      <vt:lpstr>PowerPoint-Präsentation</vt:lpstr>
      <vt:lpstr>PowerPoint-Präsentation</vt:lpstr>
      <vt:lpstr>Drei junge Leute – 1933 sind sie 17/18 Jahre alt – schreiben einander Briefe oder sie vertrauen ihre Gedanken dem Tagebuch an.  Sie suchen und sie streiten, sie glauben und sie zweifeln.  </vt:lpstr>
      <vt:lpstr>Zeitraum 1933 bis 1945 1800 Briefe, Tagebücher, Dokumente</vt:lpstr>
      <vt:lpstr>Kinder aus bürgerlichen Familien</vt:lpstr>
      <vt:lpstr>Ehrenhain/Thüringen (seit 1915): Der Landarzt Paul Liebelt und seine Frau Marie</vt:lpstr>
      <vt:lpstr>Christian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Buchvorstellung Halle       Fremde Eltern Zeitgeschichte in Tagebüchern und Briefen 1933-1945  Herausgegeben von Joachim Krause  Mit einem Nachwort  von Christoph Dieckmann   Sax-Verlag Markkleeberg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Joachim Krause</dc:creator>
  <cp:lastModifiedBy>Joachim Krause</cp:lastModifiedBy>
  <cp:revision>143</cp:revision>
  <dcterms:created xsi:type="dcterms:W3CDTF">2016-09-17T12:12:03Z</dcterms:created>
  <dcterms:modified xsi:type="dcterms:W3CDTF">2025-03-31T17:19:36Z</dcterms:modified>
</cp:coreProperties>
</file>